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The question is the lesson. Ask it cold and take a vote — most classes say no, and the no is not ignorance, it is what a list of shapes teaches.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[0:40] Name the real problem, which is not about squares: the child has categories as BINS with one picture each. Nothing in a list is inside anything else. That is what has to change.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[1:20] THE slide. Write the rectangle's requirements as a checklist and tick them off against a square. The conclusion follows from the ticks rather than from authority — which matters, because “a square IS a rectangle” asserted flatly is a fact to memorise and will not survive.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[2:15] The asymmetry, and give it real time. Children accept “every square is a rectangle” and then over-correct to “all rectangles are squares” within the same lesson. A drawn 2-by-5 rectangle settles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[3:10] The part usually skipped, and it is half of the standard: inherited properties come FREE. If all rectangles have four right angles then squares do too, and there is nothing extra to remember. Say that hierarchy makes there be LESS to learn, not more.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[4:10] Rectangles and rhombuses, neither inside the other, with the square in the overlap. Draw it as two overlapping rings rather than a ladder — children who picture a single chain get stuck here.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[5:10] The diamond. Rotate a paper square in front of them and ask what changed. Nothing in any definition mentions orientation, and this is where a child sees that the properties are the whole story.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[6:15] Both directions asked separately, on purpose. Then the free-property question, which is what shows the inheritance landed. Exit ticket after. Whiteboards: everyone tries Mild, then climbs. These are #1, #2, #4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5 · GEOMETRY</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4400" b="1" i="0">
                <a:solidFill>
                  <a:srgbClr val="FFFFFF"/>
                </a:solidFill>
                <a:latin typeface="Arial"/>
              </a:rPr>
              <a:t>CLASSIFYING FIGURES IN A HIERARCHY</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understand that attributes of a category of figures belong to all subcategories and classify two-dimensional figures in a hierarchy based on properties.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Most classes say no</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Squares and rectangles are two different shapes.</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They have two different pictures.</a:t>
            </a:r>
          </a:p>
        </p:txBody>
      </p:sp>
      <p:sp>
        <p:nvSpPr>
          <p:cNvPr id="14" name="Rounded Rectangle 13"/>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6" name="TextBox 15"/>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That is a LIST. Lists have no members inside members.</a:t>
            </a:r>
          </a:p>
        </p:txBody>
      </p:sp>
      <p:pic>
        <p:nvPicPr>
          <p:cNvPr id="17" name="Picture 16"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Ask the requirements</a:t>
            </a:r>
          </a:p>
        </p:txBody>
      </p:sp>
      <p:sp>
        <p:nvSpPr>
          <p:cNvPr id="8" name="Rounded Rectangle 7"/>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A rectangle needs: 4 sides, 4 right angles, 2 pairs of parallel sides.</a:t>
            </a:r>
          </a:p>
        </p:txBody>
      </p:sp>
      <p:sp>
        <p:nvSpPr>
          <p:cNvPr id="11" name="Rounded Rectangle 10"/>
          <p:cNvSpPr/>
          <p:nvPr/>
        </p:nvSpPr>
        <p:spPr>
          <a:xfrm>
            <a:off x="658368" y="3383279"/>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45643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Does a square have all three?</a:t>
            </a:r>
          </a:p>
        </p:txBody>
      </p:sp>
      <p:sp>
        <p:nvSpPr>
          <p:cNvPr id="14" name="Rounded Rectangle 13"/>
          <p:cNvSpPr/>
          <p:nvPr/>
        </p:nvSpPr>
        <p:spPr>
          <a:xfrm>
            <a:off x="658368" y="4233672"/>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6" name="TextBox 15"/>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2A1060"/>
                </a:solidFill>
                <a:latin typeface="Arial"/>
              </a:rPr>
              <a:t>Yes. So a square IS a rectangle.</a:t>
            </a:r>
          </a:p>
        </p:txBody>
      </p:sp>
      <p:pic>
        <p:nvPicPr>
          <p:cNvPr id="17" name="Picture 16"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WATCH OUT!</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Not the other way</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 square also needs all sides equal.</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 2-by-5 rectangle does not have that.</a:t>
            </a:r>
          </a:p>
        </p:txBody>
      </p:sp>
      <p:sp>
        <p:nvSpPr>
          <p:cNvPr id="13" name="Rounded Rectangle 12"/>
          <p:cNvSpPr/>
          <p:nvPr/>
        </p:nvSpPr>
        <p:spPr>
          <a:xfrm>
            <a:off x="658368" y="3849624"/>
            <a:ext cx="7086600" cy="1271016"/>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D9363E"/>
                </a:solidFill>
                <a:latin typeface="Arial"/>
              </a:rPr>
              <a:t>DON’T FALL FOR IT</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8A1F25"/>
                </a:solidFill>
                <a:latin typeface="Arial"/>
              </a:rPr>
              <a:t>EVERY square is a rectangle. SOME rectangles are squares.</a:t>
            </a:r>
          </a:p>
        </p:txBody>
      </p:sp>
      <p:pic>
        <p:nvPicPr>
          <p:cNvPr id="16" name="Picture 15" descr="stop.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The free part</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All rectangles have 4 right angles.</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Every square is a rectangle.</a:t>
            </a:r>
          </a:p>
        </p:txBody>
      </p:sp>
      <p:sp>
        <p:nvSpPr>
          <p:cNvPr id="13" name="Rounded Rectangle 12"/>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So squares have 4 right angles. Nothing new to learn.</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WATCH OUT!</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Not a single chain</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A rectangle is not a rhombus. A rhombus is not a rectangle.</a:t>
            </a:r>
          </a:p>
        </p:txBody>
      </p:sp>
      <p:sp>
        <p:nvSpPr>
          <p:cNvPr id="10" name="Rounded Rectangle 9"/>
          <p:cNvSpPr/>
          <p:nvPr/>
        </p:nvSpPr>
        <p:spPr>
          <a:xfrm>
            <a:off x="658368" y="3383279"/>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 square is BOTH.</a:t>
            </a:r>
          </a:p>
        </p:txBody>
      </p:sp>
      <p:sp>
        <p:nvSpPr>
          <p:cNvPr id="13" name="Rounded Rectangle 12"/>
          <p:cNvSpPr/>
          <p:nvPr/>
        </p:nvSpPr>
        <p:spPr>
          <a:xfrm>
            <a:off x="658368" y="4233672"/>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D9363E"/>
                </a:solidFill>
                <a:latin typeface="Arial"/>
              </a:rPr>
              <a:t>DON’T FALL FOR IT</a:t>
            </a:r>
          </a:p>
        </p:txBody>
      </p:sp>
      <p:sp>
        <p:nvSpPr>
          <p:cNvPr id="15" name="TextBox 14"/>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8A1F25"/>
                </a:solidFill>
                <a:latin typeface="Arial"/>
              </a:rPr>
              <a:t>The square is where the two overlap.</a:t>
            </a:r>
          </a:p>
        </p:txBody>
      </p:sp>
      <p:pic>
        <p:nvPicPr>
          <p:cNvPr id="16" name="Picture 15" descr="stop.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5</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Turning it changes nothing</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Rotate a square 45°. Still 4 equal sides, 4 right angles.</a:t>
            </a:r>
          </a:p>
        </p:txBody>
      </p:sp>
      <p:sp>
        <p:nvSpPr>
          <p:cNvPr id="10" name="Rounded Rectangle 9"/>
          <p:cNvSpPr/>
          <p:nvPr/>
        </p:nvSpPr>
        <p:spPr>
          <a:xfrm>
            <a:off x="658368" y="3428999"/>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68680" y="3502151"/>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2" name="TextBox 11"/>
          <p:cNvSpPr txBox="1"/>
          <p:nvPr/>
        </p:nvSpPr>
        <p:spPr>
          <a:xfrm>
            <a:off x="868680" y="3758183"/>
            <a:ext cx="6720840" cy="502920"/>
          </a:xfrm>
          <a:prstGeom prst="rect">
            <a:avLst/>
          </a:prstGeom>
          <a:noFill/>
        </p:spPr>
        <p:txBody>
          <a:bodyPr wrap="square" anchor="t" lIns="45720" rIns="45720" tIns="18288" bIns="18288">
            <a:spAutoFit/>
          </a:bodyPr>
          <a:lstStyle/>
          <a:p>
            <a:r>
              <a:rPr sz="2200" b="1" i="0">
                <a:solidFill>
                  <a:srgbClr val="2A1060"/>
                </a:solidFill>
                <a:latin typeface="Arial"/>
              </a:rPr>
              <a:t>“Diamond” is not a property. Orientation never is.</a:t>
            </a:r>
          </a:p>
        </p:txBody>
      </p:sp>
      <p:pic>
        <p:nvPicPr>
          <p:cNvPr id="13" name="Picture 12" descr="approves.png"/>
          <p:cNvPicPr>
            <a:picLocks noChangeAspect="1"/>
          </p:cNvPicPr>
          <p:nvPr/>
        </p:nvPicPr>
        <p:blipFill>
          <a:blip r:embed="rId2"/>
          <a:stretch>
            <a:fillRect/>
          </a:stretch>
        </p:blipFill>
        <p:spPr>
          <a:xfrm>
            <a:off x="7985455" y="3135472"/>
            <a:ext cx="3931920" cy="3722527"/>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1900" b="1" i="0">
                <a:solidFill>
                  <a:srgbClr val="2A1060"/>
                </a:solidFill>
                <a:latin typeface="Arial"/>
              </a:rPr>
              <a:t>Answer both ways: is every square a rhombus? Is every rhombus a square?</a:t>
            </a:r>
          </a:p>
        </p:txBody>
      </p:sp>
      <p:sp>
        <p:nvSpPr>
          <p:cNvPr id="11" name="Rounded Rectangle 10"/>
          <p:cNvSpPr/>
          <p:nvPr/>
        </p:nvSpPr>
        <p:spPr>
          <a:xfrm>
            <a:off x="658368" y="3291840"/>
            <a:ext cx="6949440" cy="1499616"/>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1133856"/>
          </a:xfrm>
          <a:prstGeom prst="rect">
            <a:avLst/>
          </a:prstGeom>
          <a:noFill/>
        </p:spPr>
        <p:txBody>
          <a:bodyPr wrap="square" anchor="t" lIns="45720" rIns="45720" tIns="18288" bIns="18288">
            <a:spAutoFit/>
          </a:bodyPr>
          <a:lstStyle/>
          <a:p>
            <a:r>
              <a:rPr sz="1900" b="0" i="0">
                <a:solidFill>
                  <a:srgbClr val="22123F"/>
                </a:solidFill>
                <a:latin typeface="Arial"/>
              </a:rPr>
              <a:t>Answered yes to both, having accepted the first direction and generalised. The second question is a different question, and it needs its own check.</a:t>
            </a:r>
          </a:p>
        </p:txBody>
      </p:sp>
      <p:sp>
        <p:nvSpPr>
          <p:cNvPr id="14" name="Rounded Rectangle 13"/>
          <p:cNvSpPr/>
          <p:nvPr/>
        </p:nvSpPr>
        <p:spPr>
          <a:xfrm>
            <a:off x="658368" y="4928616"/>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5001768"/>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5257800"/>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200" b="1" i="0">
                <a:solidFill>
                  <a:srgbClr val="2A1060"/>
                </a:solidFill>
                <a:latin typeface="Arial"/>
              </a:rPr>
              <a:t>Answer both ways: is every square a rhombus? Is every rhombus a square?</a:t>
            </a:r>
          </a:p>
        </p:txBody>
      </p:sp>
      <p:sp>
        <p:nvSpPr>
          <p:cNvPr id="8" name="Rounded Rectangle 7"/>
          <p:cNvSpPr/>
          <p:nvPr/>
        </p:nvSpPr>
        <p:spPr>
          <a:xfrm>
            <a:off x="658368" y="19659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950976"/>
          </a:xfrm>
          <a:prstGeom prst="rect">
            <a:avLst/>
          </a:prstGeom>
          <a:noFill/>
        </p:spPr>
        <p:txBody>
          <a:bodyPr wrap="square" anchor="ctr" lIns="45720" rIns="45720" tIns="18288" bIns="18288">
            <a:spAutoFit/>
          </a:bodyPr>
          <a:lstStyle/>
          <a:p>
            <a:r>
              <a:rPr sz="1800" b="0" i="0">
                <a:solidFill>
                  <a:srgbClr val="22123F"/>
                </a:solidFill>
                <a:latin typeface="Arial"/>
              </a:rPr>
              <a:t>Rhombus requires: 4 sides, 2 pairs of parallel sides, all sides equal. A square has all three — so yes.</a:t>
            </a:r>
          </a:p>
        </p:txBody>
      </p:sp>
      <p:sp>
        <p:nvSpPr>
          <p:cNvPr id="11" name="Rounded Rectangle 10"/>
          <p:cNvSpPr/>
          <p:nvPr/>
        </p:nvSpPr>
        <p:spPr>
          <a:xfrm>
            <a:off x="658368" y="31546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2826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227832"/>
            <a:ext cx="6263640" cy="950976"/>
          </a:xfrm>
          <a:prstGeom prst="rect">
            <a:avLst/>
          </a:prstGeom>
          <a:noFill/>
        </p:spPr>
        <p:txBody>
          <a:bodyPr wrap="square" anchor="ctr" lIns="45720" rIns="45720" tIns="18288" bIns="18288">
            <a:spAutoFit/>
          </a:bodyPr>
          <a:lstStyle/>
          <a:p>
            <a:r>
              <a:rPr sz="1800" b="0" i="0">
                <a:solidFill>
                  <a:srgbClr val="22123F"/>
                </a:solidFill>
                <a:latin typeface="Arial"/>
              </a:rPr>
              <a:t>Square additionally requires 4 right angles, which a rhombus need not have.</a:t>
            </a:r>
          </a:p>
        </p:txBody>
      </p:sp>
      <p:sp>
        <p:nvSpPr>
          <p:cNvPr id="14" name="Rounded Rectangle 13"/>
          <p:cNvSpPr/>
          <p:nvPr/>
        </p:nvSpPr>
        <p:spPr>
          <a:xfrm>
            <a:off x="658368" y="434340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04672" y="4471416"/>
            <a:ext cx="384048" cy="384048"/>
          </a:xfrm>
          <a:prstGeom prst="ellipse">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3</a:t>
            </a:r>
          </a:p>
        </p:txBody>
      </p:sp>
      <p:sp>
        <p:nvSpPr>
          <p:cNvPr id="16" name="TextBox 15"/>
          <p:cNvSpPr txBox="1"/>
          <p:nvPr/>
        </p:nvSpPr>
        <p:spPr>
          <a:xfrm>
            <a:off x="1325880" y="4416552"/>
            <a:ext cx="6263640" cy="950976"/>
          </a:xfrm>
          <a:prstGeom prst="rect">
            <a:avLst/>
          </a:prstGeom>
          <a:noFill/>
        </p:spPr>
        <p:txBody>
          <a:bodyPr wrap="square" anchor="ctr" lIns="45720" rIns="45720" tIns="18288" bIns="18288">
            <a:spAutoFit/>
          </a:bodyPr>
          <a:lstStyle/>
          <a:p>
            <a:r>
              <a:rPr sz="1800" b="0" i="0">
                <a:solidFill>
                  <a:srgbClr val="22123F"/>
                </a:solidFill>
                <a:latin typeface="Arial"/>
              </a:rPr>
              <a:t>So a rhombus leaning over, with no right angles, is a rhombus and not a square.</a:t>
            </a:r>
          </a:p>
        </p:txBody>
      </p:sp>
      <p:sp>
        <p:nvSpPr>
          <p:cNvPr id="17" name="Rounded Rectangle 16"/>
          <p:cNvSpPr/>
          <p:nvPr/>
        </p:nvSpPr>
        <p:spPr>
          <a:xfrm>
            <a:off x="1874519" y="5605272"/>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yes; no</a:t>
            </a:r>
          </a:p>
        </p:txBody>
      </p:sp>
      <p:sp>
        <p:nvSpPr>
          <p:cNvPr id="18" name="TextBox 17"/>
          <p:cNvSpPr txBox="1"/>
          <p:nvPr/>
        </p:nvSpPr>
        <p:spPr>
          <a:xfrm>
            <a:off x="658368" y="5660136"/>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9" name="Picture 18" descr="showing.png"/>
          <p:cNvPicPr>
            <a:picLocks noChangeAspect="1"/>
          </p:cNvPicPr>
          <p:nvPr/>
        </p:nvPicPr>
        <p:blipFill>
          <a:blip r:embed="rId2"/>
          <a:stretch>
            <a:fillRect/>
          </a:stretch>
        </p:blipFill>
        <p:spPr>
          <a:xfrm>
            <a:off x="7985455" y="3207474"/>
            <a:ext cx="3931920" cy="3650525"/>
          </a:xfrm>
          <a:prstGeom prst="rect">
            <a:avLst/>
          </a:prstGeom>
        </p:spPr>
      </p:pic>
      <p:pic>
        <p:nvPicPr>
          <p:cNvPr id="20" name="Picture 19"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21" name="TextBox 20"/>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400" b="0" i="0">
                <a:solidFill>
                  <a:srgbClr val="22123F"/>
                </a:solidFill>
                <a:latin typeface="Arial"/>
              </a:rPr>
              <a:t>Answer yes or no, with the requirements you checked: is every square a rectangle? Is every rectangle a square?</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Is every rectangle a rhombus? Is every rhombus a rectangle? Draw an example for each answer.</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#2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Which single shape is both a rectangle and a rhombus? Explain using requirements.</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#4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11/12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Step-by-step videos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Classifying figures in a hierarchy: Lesson Slides (Grade 5)</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