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7E0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apple-touch-ic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457200"/>
            <a:ext cx="914400" cy="9144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737360" y="457200"/>
            <a:ext cx="9905695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400" b="1">
                <a:solidFill>
                  <a:srgbClr val="2A1060"/>
                </a:solidFill>
              </a:rPr>
              <a:t>Converting units</a:t>
            </a:r>
          </a:p>
        </p:txBody>
      </p:sp>
      <p:sp>
        <p:nvSpPr>
          <p:cNvPr id="5" name="Rectangle 4"/>
          <p:cNvSpPr/>
          <p:nvPr/>
        </p:nvSpPr>
        <p:spPr>
          <a:xfrm>
            <a:off x="658368" y="1572768"/>
            <a:ext cx="2194560" cy="54864"/>
          </a:xfrm>
          <a:prstGeom prst="rect">
            <a:avLst/>
          </a:prstGeom>
          <a:solidFill>
            <a:srgbClr val="F2C2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58368" y="1828800"/>
            <a:ext cx="1097280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000" b="1">
                <a:solidFill>
                  <a:srgbClr val="0049D2"/>
                </a:solidFill>
              </a:rPr>
              <a:t>Smaller unit, bigger number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58368" y="2468880"/>
            <a:ext cx="10972800" cy="3840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Today: why 250 cm is not 25000 m.</a:t>
            </a:r>
          </a:p>
        </p:txBody>
      </p:sp>
      <p:pic>
        <p:nvPicPr>
          <p:cNvPr id="8" name="Picture 7" descr="apple-touch-ic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6382512"/>
            <a:ext cx="329184" cy="329184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024128" y="6400800"/>
            <a:ext cx="8229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>
                <a:solidFill>
                  <a:srgbClr val="6F6589"/>
                </a:solidFill>
              </a:rPr>
              <a:t>Math With Mr DJ · mathwithmrdj.com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607040" y="292608"/>
            <a:ext cx="1371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>
                <a:solidFill>
                  <a:srgbClr val="6F6589"/>
                </a:solidFill>
              </a:rPr>
              <a:t>1/8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7E0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57200"/>
            <a:ext cx="11002975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400" b="1">
                <a:solidFill>
                  <a:srgbClr val="2A1060"/>
                </a:solidFill>
              </a:rPr>
              <a:t>The length did not change</a:t>
            </a:r>
          </a:p>
        </p:txBody>
      </p:sp>
      <p:sp>
        <p:nvSpPr>
          <p:cNvPr id="4" name="Rectangle 3"/>
          <p:cNvSpPr/>
          <p:nvPr/>
        </p:nvSpPr>
        <p:spPr>
          <a:xfrm>
            <a:off x="658368" y="1572768"/>
            <a:ext cx="2194560" cy="54864"/>
          </a:xfrm>
          <a:prstGeom prst="rect">
            <a:avLst/>
          </a:prstGeom>
          <a:solidFill>
            <a:srgbClr val="F2C2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58368" y="1828800"/>
            <a:ext cx="10972800" cy="3840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A table is a table.</a:t>
            </a:r>
          </a:p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Only what you COUNT it in changes.</a:t>
            </a:r>
          </a:p>
          <a:p>
            <a:pPr>
              <a:spcBef>
                <a:spcPts val="1200"/>
              </a:spcBef>
              <a:defRPr sz="2400" b="1">
                <a:solidFill>
                  <a:srgbClr val="2A1060"/>
                </a:solidFill>
              </a:defRPr>
            </a:pPr>
            <a:r>
              <a:t>So the number changes and the length does not.</a:t>
            </a:r>
          </a:p>
        </p:txBody>
      </p:sp>
      <p:pic>
        <p:nvPicPr>
          <p:cNvPr id="6" name="Picture 5" descr="apple-touch-ic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6382512"/>
            <a:ext cx="329184" cy="32918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024128" y="6400800"/>
            <a:ext cx="8229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>
                <a:solidFill>
                  <a:srgbClr val="6F6589"/>
                </a:solidFill>
              </a:rPr>
              <a:t>Math With Mr DJ · mathwithmrdj.com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607040" y="292608"/>
            <a:ext cx="1371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>
                <a:solidFill>
                  <a:srgbClr val="6F6589"/>
                </a:solidFill>
              </a:rPr>
              <a:t>2/8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7E0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57200"/>
            <a:ext cx="11002975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400" b="1">
                <a:solidFill>
                  <a:srgbClr val="2A1060"/>
                </a:solidFill>
              </a:rPr>
              <a:t>Which way?</a:t>
            </a:r>
          </a:p>
        </p:txBody>
      </p:sp>
      <p:sp>
        <p:nvSpPr>
          <p:cNvPr id="4" name="Rectangle 3"/>
          <p:cNvSpPr/>
          <p:nvPr/>
        </p:nvSpPr>
        <p:spPr>
          <a:xfrm>
            <a:off x="658368" y="1572768"/>
            <a:ext cx="2194560" cy="54864"/>
          </a:xfrm>
          <a:prstGeom prst="rect">
            <a:avLst/>
          </a:prstGeom>
          <a:solidFill>
            <a:srgbClr val="F2C2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58368" y="1828800"/>
            <a:ext cx="10972800" cy="3840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Metres are BIGGER than centimetres.</a:t>
            </a:r>
          </a:p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So there are FEWER metres than centimetres.</a:t>
            </a:r>
          </a:p>
          <a:p>
            <a:pPr>
              <a:spcBef>
                <a:spcPts val="1200"/>
              </a:spcBef>
              <a:defRPr sz="2400" b="1">
                <a:solidFill>
                  <a:srgbClr val="2A1060"/>
                </a:solidFill>
              </a:defRPr>
            </a:pPr>
            <a:r>
              <a:t>250 cm → 2.5 m. Smaller number.</a:t>
            </a:r>
          </a:p>
        </p:txBody>
      </p:sp>
      <p:pic>
        <p:nvPicPr>
          <p:cNvPr id="6" name="Picture 5" descr="apple-touch-ic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6382512"/>
            <a:ext cx="329184" cy="32918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024128" y="6400800"/>
            <a:ext cx="8229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>
                <a:solidFill>
                  <a:srgbClr val="6F6589"/>
                </a:solidFill>
              </a:rPr>
              <a:t>Math With Mr DJ · mathwithmrdj.com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607040" y="292608"/>
            <a:ext cx="1371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>
                <a:solidFill>
                  <a:srgbClr val="6F6589"/>
                </a:solidFill>
              </a:rPr>
              <a:t>3/8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7E0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57200"/>
            <a:ext cx="11002975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400" b="1">
                <a:solidFill>
                  <a:srgbClr val="2A1060"/>
                </a:solidFill>
              </a:rPr>
              <a:t>The trap</a:t>
            </a:r>
          </a:p>
        </p:txBody>
      </p:sp>
      <p:sp>
        <p:nvSpPr>
          <p:cNvPr id="4" name="Rectangle 3"/>
          <p:cNvSpPr/>
          <p:nvPr/>
        </p:nvSpPr>
        <p:spPr>
          <a:xfrm>
            <a:off x="658368" y="1572768"/>
            <a:ext cx="2194560" cy="54864"/>
          </a:xfrm>
          <a:prstGeom prst="rect">
            <a:avLst/>
          </a:prstGeom>
          <a:solidFill>
            <a:srgbClr val="F2C2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58368" y="1828800"/>
            <a:ext cx="10972800" cy="3840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“100 is the number, so multiply by 100.”</a:t>
            </a:r>
          </a:p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250 × 100 = 25000 m.</a:t>
            </a:r>
          </a:p>
          <a:p>
            <a:pPr>
              <a:spcBef>
                <a:spcPts val="1200"/>
              </a:spcBef>
              <a:defRPr sz="2400" b="1">
                <a:solidFill>
                  <a:srgbClr val="2A1060"/>
                </a:solidFill>
              </a:defRPr>
            </a:pPr>
            <a:r>
              <a:t>That is 25 km. A walk, not a table.</a:t>
            </a:r>
          </a:p>
        </p:txBody>
      </p:sp>
      <p:pic>
        <p:nvPicPr>
          <p:cNvPr id="6" name="Picture 5" descr="apple-touch-ic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6382512"/>
            <a:ext cx="329184" cy="32918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024128" y="6400800"/>
            <a:ext cx="8229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>
                <a:solidFill>
                  <a:srgbClr val="6F6589"/>
                </a:solidFill>
              </a:rPr>
              <a:t>Math With Mr DJ · mathwithmrdj.com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607040" y="292608"/>
            <a:ext cx="1371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>
                <a:solidFill>
                  <a:srgbClr val="6F6589"/>
                </a:solidFill>
              </a:rPr>
              <a:t>4/8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7E0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57200"/>
            <a:ext cx="11002975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400" b="1">
                <a:solidFill>
                  <a:srgbClr val="2A1060"/>
                </a:solidFill>
              </a:rPr>
              <a:t>Decimals</a:t>
            </a:r>
          </a:p>
        </p:txBody>
      </p:sp>
      <p:sp>
        <p:nvSpPr>
          <p:cNvPr id="4" name="Rectangle 3"/>
          <p:cNvSpPr/>
          <p:nvPr/>
        </p:nvSpPr>
        <p:spPr>
          <a:xfrm>
            <a:off x="658368" y="1572768"/>
            <a:ext cx="2194560" cy="54864"/>
          </a:xfrm>
          <a:prstGeom prst="rect">
            <a:avLst/>
          </a:prstGeom>
          <a:solidFill>
            <a:srgbClr val="F2C2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58368" y="1828800"/>
            <a:ext cx="10972800" cy="3840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2.5 km → m. Digits move three places LEFT.</a:t>
            </a:r>
          </a:p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The 5 lands in the hundreds.</a:t>
            </a:r>
          </a:p>
          <a:p>
            <a:pPr>
              <a:spcBef>
                <a:spcPts val="1200"/>
              </a:spcBef>
              <a:defRPr sz="2400" b="1">
                <a:solidFill>
                  <a:srgbClr val="2A1060"/>
                </a:solidFill>
              </a:defRPr>
            </a:pPr>
            <a:r>
              <a:t>2500 m. Not 2.5000 — that is still 2.5.</a:t>
            </a:r>
          </a:p>
        </p:txBody>
      </p:sp>
      <p:pic>
        <p:nvPicPr>
          <p:cNvPr id="6" name="Picture 5" descr="apple-touch-ic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6382512"/>
            <a:ext cx="329184" cy="32918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024128" y="6400800"/>
            <a:ext cx="8229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>
                <a:solidFill>
                  <a:srgbClr val="6F6589"/>
                </a:solidFill>
              </a:rPr>
              <a:t>Math With Mr DJ · mathwithmrdj.com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607040" y="292608"/>
            <a:ext cx="1371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>
                <a:solidFill>
                  <a:srgbClr val="6F6589"/>
                </a:solidFill>
              </a:rPr>
              <a:t>5/8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7E0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57200"/>
            <a:ext cx="11002975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400" b="1">
                <a:solidFill>
                  <a:srgbClr val="2A1060"/>
                </a:solidFill>
              </a:rPr>
              <a:t>Two steps</a:t>
            </a:r>
          </a:p>
        </p:txBody>
      </p:sp>
      <p:sp>
        <p:nvSpPr>
          <p:cNvPr id="4" name="Rectangle 3"/>
          <p:cNvSpPr/>
          <p:nvPr/>
        </p:nvSpPr>
        <p:spPr>
          <a:xfrm>
            <a:off x="658368" y="1572768"/>
            <a:ext cx="2194560" cy="54864"/>
          </a:xfrm>
          <a:prstGeom prst="rect">
            <a:avLst/>
          </a:prstGeom>
          <a:solidFill>
            <a:srgbClr val="F2C2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58368" y="1828800"/>
            <a:ext cx="10972800" cy="3840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1 km = 1000 m. Each metre = 100 cm.</a:t>
            </a:r>
          </a:p>
          <a:p>
            <a:pPr>
              <a:spcBef>
                <a:spcPts val="1200"/>
              </a:spcBef>
              <a:defRPr sz="2400" b="1">
                <a:solidFill>
                  <a:srgbClr val="2A1060"/>
                </a:solidFill>
              </a:defRPr>
            </a:pPr>
            <a:r>
              <a:t>1 km = 100 000 cm.</a:t>
            </a:r>
          </a:p>
        </p:txBody>
      </p:sp>
      <p:pic>
        <p:nvPicPr>
          <p:cNvPr id="6" name="Picture 5" descr="apple-touch-ic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6382512"/>
            <a:ext cx="329184" cy="32918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024128" y="6400800"/>
            <a:ext cx="8229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>
                <a:solidFill>
                  <a:srgbClr val="6F6589"/>
                </a:solidFill>
              </a:rPr>
              <a:t>Math With Mr DJ · mathwithmrdj.com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607040" y="292608"/>
            <a:ext cx="1371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>
                <a:solidFill>
                  <a:srgbClr val="6F6589"/>
                </a:solidFill>
              </a:rPr>
              <a:t>6/8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7E0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57200"/>
            <a:ext cx="11002975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400" b="1">
                <a:solidFill>
                  <a:srgbClr val="2A1060"/>
                </a:solidFill>
              </a:rPr>
              <a:t>Never add different units</a:t>
            </a:r>
          </a:p>
        </p:txBody>
      </p:sp>
      <p:sp>
        <p:nvSpPr>
          <p:cNvPr id="4" name="Rectangle 3"/>
          <p:cNvSpPr/>
          <p:nvPr/>
        </p:nvSpPr>
        <p:spPr>
          <a:xfrm>
            <a:off x="658368" y="1572768"/>
            <a:ext cx="2194560" cy="54864"/>
          </a:xfrm>
          <a:prstGeom prst="rect">
            <a:avLst/>
          </a:prstGeom>
          <a:solidFill>
            <a:srgbClr val="F2C2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58368" y="1828800"/>
            <a:ext cx="10972800" cy="3840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2 m + 30 cm is not 32.</a:t>
            </a:r>
          </a:p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Make them the same: 200 cm + 30 cm.</a:t>
            </a:r>
          </a:p>
          <a:p>
            <a:pPr>
              <a:spcBef>
                <a:spcPts val="1200"/>
              </a:spcBef>
              <a:defRPr sz="2400" b="1">
                <a:solidFill>
                  <a:srgbClr val="2A1060"/>
                </a:solidFill>
              </a:defRPr>
            </a:pPr>
            <a:r>
              <a:t>230 cm = 2.3 m.</a:t>
            </a:r>
          </a:p>
        </p:txBody>
      </p:sp>
      <p:pic>
        <p:nvPicPr>
          <p:cNvPr id="6" name="Picture 5" descr="apple-touch-ic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6382512"/>
            <a:ext cx="329184" cy="32918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024128" y="6400800"/>
            <a:ext cx="8229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>
                <a:solidFill>
                  <a:srgbClr val="6F6589"/>
                </a:solidFill>
              </a:rPr>
              <a:t>Math With Mr DJ · mathwithmrdj.com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607040" y="292608"/>
            <a:ext cx="1371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>
                <a:solidFill>
                  <a:srgbClr val="6F6589"/>
                </a:solidFill>
              </a:rPr>
              <a:t>7/8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7E0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57200"/>
            <a:ext cx="11002975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400" b="1">
                <a:solidFill>
                  <a:srgbClr val="2A1060"/>
                </a:solidFill>
              </a:rPr>
              <a:t>Your turn</a:t>
            </a:r>
          </a:p>
        </p:txBody>
      </p:sp>
      <p:sp>
        <p:nvSpPr>
          <p:cNvPr id="4" name="Rectangle 3"/>
          <p:cNvSpPr/>
          <p:nvPr/>
        </p:nvSpPr>
        <p:spPr>
          <a:xfrm>
            <a:off x="658368" y="1572768"/>
            <a:ext cx="2194560" cy="54864"/>
          </a:xfrm>
          <a:prstGeom prst="rect">
            <a:avLst/>
          </a:prstGeom>
          <a:solidFill>
            <a:srgbClr val="F2C2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58368" y="1828800"/>
            <a:ext cx="10972800" cy="3840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1500 g → kg. 0.4 l → ml. 3.2 m → mm.</a:t>
            </a:r>
          </a:p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Then: 1.5 l bottle, 300 ml poured out. How much left?</a:t>
            </a:r>
          </a:p>
          <a:p>
            <a:pPr>
              <a:spcBef>
                <a:spcPts val="1200"/>
              </a:spcBef>
              <a:defRPr sz="2400" b="1">
                <a:solidFill>
                  <a:srgbClr val="2A1060"/>
                </a:solidFill>
              </a:defRPr>
            </a:pPr>
            <a:r>
              <a:t>Bigger or smaller number? Say it first.</a:t>
            </a:r>
          </a:p>
        </p:txBody>
      </p:sp>
      <p:pic>
        <p:nvPicPr>
          <p:cNvPr id="6" name="Picture 5" descr="apple-touch-ic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6382512"/>
            <a:ext cx="329184" cy="32918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024128" y="6400800"/>
            <a:ext cx="8229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>
                <a:solidFill>
                  <a:srgbClr val="6F6589"/>
                </a:solidFill>
              </a:rPr>
              <a:t>Math With Mr DJ · mathwithmrdj.com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607040" y="292608"/>
            <a:ext cx="1371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>
                <a:solidFill>
                  <a:srgbClr val="6F6589"/>
                </a:solidFill>
              </a:rPr>
              <a:t>8/8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Converting units within a system — Lesson Slides (Grade 5)</dc:title>
  <dc:subject/>
  <dc:creator>Math With Mr DJ</dc:creator>
  <cp:keywords/>
  <dc:description>generated using python-pptx</dc:description>
  <cp:lastModifiedBy>Steve Canny</cp:lastModifiedBy>
  <cp:revision>1</cp:revision>
  <dcterms:created xsi:type="dcterms:W3CDTF">2026-01-01T00:00:00Z</dcterms:created>
  <dcterms:modified xsi:type="dcterms:W3CDTF">2026-01-01T00:00:00Z</dcterms:modified>
  <cp:category/>
</cp:coreProperties>
</file>