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[0:00] Say the headline in the first minute: the common-denominator rule is for adding and does not belong here. Children who have just mastered the “Adding and subtracting unlike denominators” sheet (Grade 5) are the ones at risk, so framing this as a WHICH-RULE lesson rather than a new procedure is the point.</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[0:40] Do the wrong method in full and get 2. Do not correct it yet. Two numbers under one produced an answer of 2, and the class should feel that before hearing why.</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[1:30] The check, borrowed from the “Multiplication as scaling” sheet (Grade 5) a lesson early because it is needed here: multiplying by less than one makes things smaller, so the answer is under both factors. That rejects 2 with no method at all.</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[2:20] THE slide. Read × as “of” and do the cutting: two thirds, cut into four, keep one. A bar model or folded paper strip makes this concrete in seconds.</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[3:20] Where the twelfths came from, and this is the reason the bottoms multiply. The new unit is MADE by the cutting — nobody agreed it in advance, which is precisely the difference from adding.</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[4:20] A fraction of a whole number. The child who answers 4 has done the first of two steps, so say that: divide by the bottom, then multiply by the top. Not a wrong method — an unfinished one.</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[5:20] Mixed numbers. Convert to improper fractions and the difficulty disappears. Show the part-by-part answer and name the two missing pieces — this is the distributive law, and the same omission loses two terms of a bracket in algebra.</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Show the problem and the slip. Pairs: what went wrong, and what is the right answer? Take two answers before moving on.</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Solve it together, one step at a time. It is also the worked example at the top of the practice sheet, so students can look back at it.</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[6:45] Three products, with the bigger-or-smaller judgement first each time. Exit ticket after. Whiteboards: everyone tries Mild, then climbs. These are #1, #4, #8 on the practice sheet.</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Fingers up: 3 = got it, 2 = almost, 1 = not yet. Pull the 1s for a quick reteach while everyone else starts the practice sheet.</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Launch the practice sheet. Exit ticket in the last 5–8 minutes.</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4.png"/><Relationship Id="rId6" Type="http://schemas.openxmlformats.org/officeDocument/2006/relationships/image" Target="../media/image5.png"/><Relationship Id="rId7" Type="http://schemas.openxmlformats.org/officeDocument/2006/relationships/image" Target="../media/image6.png"/><Relationship Id="rId8"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png"/><Relationship Id="rId3" Type="http://schemas.openxmlformats.org/officeDocument/2006/relationships/image" Target="../media/image1.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png"/><Relationship Id="rId3" Type="http://schemas.openxmlformats.org/officeDocument/2006/relationships/image" Target="../media/image1.pn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png"/><Relationship Id="rId3" Type="http://schemas.openxmlformats.org/officeDocument/2006/relationships/image" Target="../media/image1.pn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png"/><Relationship Id="rId3" Type="http://schemas.openxmlformats.org/officeDocument/2006/relationships/image" Target="../media/image1.pn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png"/><Relationship Id="rId3" Type="http://schemas.openxmlformats.org/officeDocument/2006/relationships/image" Target="../media/image1.png"/><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png"/><Relationship Id="rId3" Type="http://schemas.openxmlformats.org/officeDocument/2006/relationships/image" Target="../media/image1.png"/><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png"/><Relationship Id="rId3" Type="http://schemas.openxmlformats.org/officeDocument/2006/relationships/image" Target="../media/image1.png"/><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png"/><Relationship Id="rId3" Type="http://schemas.openxmlformats.org/officeDocument/2006/relationships/image" Target="../media/image1.png"/><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 Id="rId3" Type="http://schemas.openxmlformats.org/officeDocument/2006/relationships/image" Target="../media/image3.png"/><Relationship Id="rId4" Type="http://schemas.openxmlformats.org/officeDocument/2006/relationships/image" Target="../media/image4.png"/><Relationship Id="rId5" Type="http://schemas.openxmlformats.org/officeDocument/2006/relationships/image" Target="../media/image1.png"/><Relationship Id="rId6"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png"/><Relationship Id="rId3" Type="http://schemas.openxmlformats.org/officeDocument/2006/relationships/image" Target="../media/image7.png"/><Relationship Id="rId4" Type="http://schemas.openxmlformats.org/officeDocument/2006/relationships/image" Target="../media/image13.png"/><Relationship Id="rId5" Type="http://schemas.openxmlformats.org/officeDocument/2006/relationships/image" Target="../media/image1.png"/><Relationship Id="rId6"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14.png"/><Relationship Id="rId4" Type="http://schemas.openxmlformats.org/officeDocument/2006/relationships/notesSlide" Target="../notesSlides/notesSlide12.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gradFill rotWithShape="1">
            <a:gsLst>
              <a:gs pos="0">
                <a:srgbClr val="7E03F2"/>
              </a:gs>
              <a:gs pos="100000">
                <a:srgbClr val="0049D2"/>
              </a:gs>
            </a:gsLst>
            <a:lin scaled="0" ang="2010000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apple-touch-icon.png"/>
          <p:cNvPicPr>
            <a:picLocks noChangeAspect="1"/>
          </p:cNvPicPr>
          <p:nvPr/>
        </p:nvPicPr>
        <p:blipFill>
          <a:blip r:embed="rId2"/>
          <a:stretch>
            <a:fillRect/>
          </a:stretch>
        </p:blipFill>
        <p:spPr>
          <a:xfrm>
            <a:off x="685800" y="502920"/>
            <a:ext cx="438912" cy="438912"/>
          </a:xfrm>
          <a:prstGeom prst="rect">
            <a:avLst/>
          </a:prstGeom>
        </p:spPr>
      </p:pic>
      <p:sp>
        <p:nvSpPr>
          <p:cNvPr id="4" name="TextBox 3"/>
          <p:cNvSpPr txBox="1"/>
          <p:nvPr/>
        </p:nvSpPr>
        <p:spPr>
          <a:xfrm>
            <a:off x="1207008" y="521208"/>
            <a:ext cx="4572000" cy="411480"/>
          </a:xfrm>
          <a:prstGeom prst="rect">
            <a:avLst/>
          </a:prstGeom>
          <a:noFill/>
        </p:spPr>
        <p:txBody>
          <a:bodyPr wrap="square" anchor="t" lIns="45720" rIns="45720" tIns="18288" bIns="18288">
            <a:spAutoFit/>
          </a:bodyPr>
          <a:lstStyle/>
          <a:p>
            <a:r>
              <a:rPr sz="2200" b="1" i="0">
                <a:solidFill>
                  <a:srgbClr val="FFFFFF"/>
                </a:solidFill>
                <a:latin typeface="Arial"/>
              </a:rPr>
              <a:t>MATH WITH </a:t>
            </a:r>
            <a:r>
              <a:rPr sz="2200" b="1" i="0">
                <a:solidFill>
                  <a:srgbClr val="FCD604"/>
                </a:solidFill>
                <a:latin typeface="Arial"/>
              </a:rPr>
              <a:t>MR DJ</a:t>
            </a:r>
          </a:p>
        </p:txBody>
      </p:sp>
      <p:sp>
        <p:nvSpPr>
          <p:cNvPr id="5" name="TextBox 4"/>
          <p:cNvSpPr txBox="1"/>
          <p:nvPr/>
        </p:nvSpPr>
        <p:spPr>
          <a:xfrm>
            <a:off x="713232" y="1417320"/>
            <a:ext cx="7315200" cy="365760"/>
          </a:xfrm>
          <a:prstGeom prst="rect">
            <a:avLst/>
          </a:prstGeom>
          <a:noFill/>
        </p:spPr>
        <p:txBody>
          <a:bodyPr wrap="square" anchor="t" lIns="45720" rIns="45720" tIns="18288" bIns="18288">
            <a:spAutoFit/>
          </a:bodyPr>
          <a:lstStyle/>
          <a:p>
            <a:r>
              <a:rPr sz="1500" b="1" i="0">
                <a:solidFill>
                  <a:srgbClr val="FCD604"/>
                </a:solidFill>
                <a:latin typeface="Arial"/>
              </a:rPr>
              <a:t>GRADE 5 · NUMBER &amp; OPERATIONS — FRACTIONS</a:t>
            </a:r>
          </a:p>
        </p:txBody>
      </p:sp>
      <p:sp>
        <p:nvSpPr>
          <p:cNvPr id="6" name="TextBox 5"/>
          <p:cNvSpPr txBox="1"/>
          <p:nvPr/>
        </p:nvSpPr>
        <p:spPr>
          <a:xfrm>
            <a:off x="685800" y="1783080"/>
            <a:ext cx="6675120" cy="2194560"/>
          </a:xfrm>
          <a:prstGeom prst="rect">
            <a:avLst/>
          </a:prstGeom>
          <a:noFill/>
        </p:spPr>
        <p:txBody>
          <a:bodyPr wrap="square" anchor="t" lIns="45720" rIns="45720" tIns="18288" bIns="18288">
            <a:spAutoFit/>
          </a:bodyPr>
          <a:lstStyle/>
          <a:p>
            <a:r>
              <a:rPr sz="5400" b="1" i="0">
                <a:solidFill>
                  <a:srgbClr val="FFFFFF"/>
                </a:solidFill>
                <a:latin typeface="Arial"/>
              </a:rPr>
              <a:t>MULTIPLYING FRACTIONS</a:t>
            </a:r>
          </a:p>
        </p:txBody>
      </p:sp>
      <p:sp>
        <p:nvSpPr>
          <p:cNvPr id="7" name="TextBox 6"/>
          <p:cNvSpPr txBox="1"/>
          <p:nvPr/>
        </p:nvSpPr>
        <p:spPr>
          <a:xfrm>
            <a:off x="713232" y="3977639"/>
            <a:ext cx="6492240" cy="914400"/>
          </a:xfrm>
          <a:prstGeom prst="rect">
            <a:avLst/>
          </a:prstGeom>
          <a:noFill/>
        </p:spPr>
        <p:txBody>
          <a:bodyPr wrap="square" anchor="t" lIns="45720" rIns="45720" tIns="18288" bIns="18288">
            <a:spAutoFit/>
          </a:bodyPr>
          <a:lstStyle/>
          <a:p>
            <a:r>
              <a:rPr sz="1800" b="1" i="0">
                <a:solidFill>
                  <a:srgbClr val="F1E8FF"/>
                </a:solidFill>
                <a:latin typeface="Arial"/>
              </a:rPr>
              <a:t>Today's goal:</a:t>
            </a:r>
            <a:r>
              <a:rPr sz="1800" b="0" i="0">
                <a:solidFill>
                  <a:srgbClr val="F1E8FF"/>
                </a:solidFill>
                <a:latin typeface="Arial"/>
              </a:rPr>
              <a:t> I can multiply a fraction or whole number by a fraction and solve real-world problems involving multiplication of fractions and mixed numbers.</a:t>
            </a:r>
          </a:p>
        </p:txBody>
      </p:sp>
      <p:pic>
        <p:nvPicPr>
          <p:cNvPr id="8" name="Picture 7" descr="mild.png"/>
          <p:cNvPicPr>
            <a:picLocks noChangeAspect="1"/>
          </p:cNvPicPr>
          <p:nvPr/>
        </p:nvPicPr>
        <p:blipFill>
          <a:blip r:embed="rId3"/>
          <a:stretch>
            <a:fillRect/>
          </a:stretch>
        </p:blipFill>
        <p:spPr>
          <a:xfrm>
            <a:off x="713232" y="5495544"/>
            <a:ext cx="708660" cy="566928"/>
          </a:xfrm>
          <a:prstGeom prst="rect">
            <a:avLst/>
          </a:prstGeom>
        </p:spPr>
      </p:pic>
      <p:sp>
        <p:nvSpPr>
          <p:cNvPr id="9" name="TextBox 8"/>
          <p:cNvSpPr txBox="1"/>
          <p:nvPr/>
        </p:nvSpPr>
        <p:spPr>
          <a:xfrm>
            <a:off x="621792" y="6108192"/>
            <a:ext cx="1188720" cy="274320"/>
          </a:xfrm>
          <a:prstGeom prst="rect">
            <a:avLst/>
          </a:prstGeom>
          <a:noFill/>
        </p:spPr>
        <p:txBody>
          <a:bodyPr wrap="square" anchor="t" lIns="45720" rIns="45720" tIns="18288" bIns="18288">
            <a:spAutoFit/>
          </a:bodyPr>
          <a:lstStyle/>
          <a:p>
            <a:r>
              <a:rPr sz="1100" b="1" i="0">
                <a:solidFill>
                  <a:srgbClr val="E6DAFF"/>
                </a:solidFill>
                <a:latin typeface="Arial"/>
              </a:rPr>
              <a:t>Tan</a:t>
            </a:r>
          </a:p>
        </p:txBody>
      </p:sp>
      <p:pic>
        <p:nvPicPr>
          <p:cNvPr id="10" name="Picture 9" descr="medium.png"/>
          <p:cNvPicPr>
            <a:picLocks noChangeAspect="1"/>
          </p:cNvPicPr>
          <p:nvPr/>
        </p:nvPicPr>
        <p:blipFill>
          <a:blip r:embed="rId4"/>
          <a:stretch>
            <a:fillRect/>
          </a:stretch>
        </p:blipFill>
        <p:spPr>
          <a:xfrm>
            <a:off x="1947672" y="5404104"/>
            <a:ext cx="658368" cy="658368"/>
          </a:xfrm>
          <a:prstGeom prst="rect">
            <a:avLst/>
          </a:prstGeom>
        </p:spPr>
      </p:pic>
      <p:sp>
        <p:nvSpPr>
          <p:cNvPr id="11" name="TextBox 10"/>
          <p:cNvSpPr txBox="1"/>
          <p:nvPr/>
        </p:nvSpPr>
        <p:spPr>
          <a:xfrm>
            <a:off x="1856231" y="6108192"/>
            <a:ext cx="1188720" cy="274320"/>
          </a:xfrm>
          <a:prstGeom prst="rect">
            <a:avLst/>
          </a:prstGeom>
          <a:noFill/>
        </p:spPr>
        <p:txBody>
          <a:bodyPr wrap="square" anchor="t" lIns="45720" rIns="45720" tIns="18288" bIns="18288">
            <a:spAutoFit/>
          </a:bodyPr>
          <a:lstStyle/>
          <a:p>
            <a:r>
              <a:rPr sz="1100" b="1" i="0">
                <a:solidFill>
                  <a:srgbClr val="E6DAFF"/>
                </a:solidFill>
                <a:latin typeface="Arial"/>
              </a:rPr>
              <a:t>Digit</a:t>
            </a:r>
          </a:p>
        </p:txBody>
      </p:sp>
      <p:pic>
        <p:nvPicPr>
          <p:cNvPr id="12" name="Picture 11" descr="spicy.png"/>
          <p:cNvPicPr>
            <a:picLocks noChangeAspect="1"/>
          </p:cNvPicPr>
          <p:nvPr/>
        </p:nvPicPr>
        <p:blipFill>
          <a:blip r:embed="rId5"/>
          <a:stretch>
            <a:fillRect/>
          </a:stretch>
        </p:blipFill>
        <p:spPr>
          <a:xfrm>
            <a:off x="2999232" y="5404104"/>
            <a:ext cx="658368" cy="658368"/>
          </a:xfrm>
          <a:prstGeom prst="rect">
            <a:avLst/>
          </a:prstGeom>
        </p:spPr>
      </p:pic>
      <p:sp>
        <p:nvSpPr>
          <p:cNvPr id="13" name="TextBox 12"/>
          <p:cNvSpPr txBox="1"/>
          <p:nvPr/>
        </p:nvSpPr>
        <p:spPr>
          <a:xfrm>
            <a:off x="2907791" y="6108192"/>
            <a:ext cx="1188720" cy="274320"/>
          </a:xfrm>
          <a:prstGeom prst="rect">
            <a:avLst/>
          </a:prstGeom>
          <a:noFill/>
        </p:spPr>
        <p:txBody>
          <a:bodyPr wrap="square" anchor="t" lIns="45720" rIns="45720" tIns="18288" bIns="18288">
            <a:spAutoFit/>
          </a:bodyPr>
          <a:lstStyle/>
          <a:p>
            <a:r>
              <a:rPr sz="1100" b="1" i="0">
                <a:solidFill>
                  <a:srgbClr val="E6DAFF"/>
                </a:solidFill>
                <a:latin typeface="Arial"/>
              </a:rPr>
              <a:t>Blaze</a:t>
            </a:r>
          </a:p>
        </p:txBody>
      </p:sp>
      <p:pic>
        <p:nvPicPr>
          <p:cNvPr id="14" name="Picture 13" descr="extra.png"/>
          <p:cNvPicPr>
            <a:picLocks noChangeAspect="1"/>
          </p:cNvPicPr>
          <p:nvPr/>
        </p:nvPicPr>
        <p:blipFill>
          <a:blip r:embed="rId6"/>
          <a:stretch>
            <a:fillRect/>
          </a:stretch>
        </p:blipFill>
        <p:spPr>
          <a:xfrm>
            <a:off x="4050791" y="5404104"/>
            <a:ext cx="678147" cy="658368"/>
          </a:xfrm>
          <a:prstGeom prst="rect">
            <a:avLst/>
          </a:prstGeom>
        </p:spPr>
      </p:pic>
      <p:sp>
        <p:nvSpPr>
          <p:cNvPr id="15" name="TextBox 14"/>
          <p:cNvSpPr txBox="1"/>
          <p:nvPr/>
        </p:nvSpPr>
        <p:spPr>
          <a:xfrm>
            <a:off x="3959352" y="6108192"/>
            <a:ext cx="1188720" cy="274320"/>
          </a:xfrm>
          <a:prstGeom prst="rect">
            <a:avLst/>
          </a:prstGeom>
          <a:noFill/>
        </p:spPr>
        <p:txBody>
          <a:bodyPr wrap="square" anchor="t" lIns="45720" rIns="45720" tIns="18288" bIns="18288">
            <a:spAutoFit/>
          </a:bodyPr>
          <a:lstStyle/>
          <a:p>
            <a:r>
              <a:rPr sz="1100" b="1" i="0">
                <a:solidFill>
                  <a:srgbClr val="E6DAFF"/>
                </a:solidFill>
                <a:latin typeface="Arial"/>
              </a:rPr>
              <a:t>Pi</a:t>
            </a:r>
          </a:p>
        </p:txBody>
      </p:sp>
      <p:pic>
        <p:nvPicPr>
          <p:cNvPr id="16" name="Picture 15" descr="pointing.png"/>
          <p:cNvPicPr>
            <a:picLocks noChangeAspect="1"/>
          </p:cNvPicPr>
          <p:nvPr/>
        </p:nvPicPr>
        <p:blipFill>
          <a:blip r:embed="rId7"/>
          <a:stretch>
            <a:fillRect/>
          </a:stretch>
        </p:blipFill>
        <p:spPr>
          <a:xfrm>
            <a:off x="7436815" y="2690037"/>
            <a:ext cx="4480560" cy="4167962"/>
          </a:xfrm>
          <a:prstGeom prst="rect">
            <a:avLst/>
          </a:prstGeom>
        </p:spPr>
      </p:pic>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8D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Oval 2"/>
          <p:cNvSpPr/>
          <p:nvPr/>
        </p:nvSpPr>
        <p:spPr>
          <a:xfrm>
            <a:off x="4983480" y="-2880360"/>
            <a:ext cx="4114800" cy="4114800"/>
          </a:xfrm>
          <a:prstGeom prst="ellipse">
            <a:avLst/>
          </a:prstGeom>
          <a:solidFill>
            <a:srgbClr val="FFE9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Oval 3"/>
          <p:cNvSpPr/>
          <p:nvPr/>
        </p:nvSpPr>
        <p:spPr>
          <a:xfrm>
            <a:off x="-960120" y="5394960"/>
            <a:ext cx="2468880" cy="2468880"/>
          </a:xfrm>
          <a:prstGeom prst="ellipse">
            <a:avLst/>
          </a:prstGeom>
          <a:solidFill>
            <a:srgbClr val="FFE9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ounded Rectangle 4"/>
          <p:cNvSpPr/>
          <p:nvPr/>
        </p:nvSpPr>
        <p:spPr>
          <a:xfrm>
            <a:off x="658368" y="457200"/>
            <a:ext cx="1248156" cy="384048"/>
          </a:xfrm>
          <a:prstGeom prst="roundRect">
            <a:avLst>
              <a:gd name="adj" fmla="val 50000"/>
            </a:avLst>
          </a:prstGeom>
          <a:solidFill>
            <a:srgbClr val="F2C20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300" b="1" i="0">
                <a:solidFill>
                  <a:srgbClr val="2A1060"/>
                </a:solidFill>
                <a:latin typeface="Arial"/>
              </a:rPr>
              <a:t>WARM-UP</a:t>
            </a:r>
          </a:p>
        </p:txBody>
      </p:sp>
      <p:sp>
        <p:nvSpPr>
          <p:cNvPr id="6" name="Rounded Rectangle 5"/>
          <p:cNvSpPr/>
          <p:nvPr/>
        </p:nvSpPr>
        <p:spPr>
          <a:xfrm>
            <a:off x="9055303" y="457200"/>
            <a:ext cx="2542032" cy="402336"/>
          </a:xfrm>
          <a:prstGeom prst="roundRect">
            <a:avLst>
              <a:gd name="adj" fmla="val 50000"/>
            </a:avLst>
          </a:prstGeom>
          <a:solidFill>
            <a:srgbClr val="2A106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300" b="1" i="0">
                <a:solidFill>
                  <a:srgbClr val="FCD604"/>
                </a:solidFill>
                <a:latin typeface="Arial"/>
              </a:rPr>
              <a:t>Turn &amp; talk · 1 min</a:t>
            </a:r>
          </a:p>
        </p:txBody>
      </p:sp>
      <p:sp>
        <p:nvSpPr>
          <p:cNvPr id="7" name="TextBox 6"/>
          <p:cNvSpPr txBox="1"/>
          <p:nvPr/>
        </p:nvSpPr>
        <p:spPr>
          <a:xfrm>
            <a:off x="658368" y="987552"/>
            <a:ext cx="7132320" cy="1097280"/>
          </a:xfrm>
          <a:prstGeom prst="rect">
            <a:avLst/>
          </a:prstGeom>
          <a:noFill/>
        </p:spPr>
        <p:txBody>
          <a:bodyPr wrap="square" anchor="ctr" lIns="45720" rIns="45720" tIns="18288" bIns="18288">
            <a:spAutoFit/>
          </a:bodyPr>
          <a:lstStyle/>
          <a:p>
            <a:r>
              <a:rPr sz="3600" b="1" i="0">
                <a:solidFill>
                  <a:srgbClr val="2A1060"/>
                </a:solidFill>
                <a:latin typeface="Arial"/>
              </a:rPr>
              <a:t>The interference</a:t>
            </a:r>
          </a:p>
        </p:txBody>
      </p:sp>
      <p:sp>
        <p:nvSpPr>
          <p:cNvPr id="8" name="Rounded Rectangle 7"/>
          <p:cNvSpPr/>
          <p:nvPr/>
        </p:nvSpPr>
        <p:spPr>
          <a:xfrm>
            <a:off x="658368" y="2194560"/>
            <a:ext cx="7086600" cy="676656"/>
          </a:xfrm>
          <a:prstGeom prst="roundRect">
            <a:avLst>
              <a:gd name="adj" fmla="val 18000"/>
            </a:avLst>
          </a:prstGeom>
          <a:solidFill>
            <a:srgbClr val="FFFFFF"/>
          </a:solidFill>
          <a:ln w="25400">
            <a:solidFill>
              <a:srgbClr val="E6DEF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Oval 8"/>
          <p:cNvSpPr/>
          <p:nvPr/>
        </p:nvSpPr>
        <p:spPr>
          <a:xfrm>
            <a:off x="804672" y="2322576"/>
            <a:ext cx="384048" cy="384048"/>
          </a:xfrm>
          <a:prstGeom prst="ellipse">
            <a:avLst/>
          </a:prstGeom>
          <a:solidFill>
            <a:srgbClr val="0049D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600" b="1" i="0">
                <a:solidFill>
                  <a:srgbClr val="FFFFFF"/>
                </a:solidFill>
                <a:latin typeface="Arial"/>
              </a:rPr>
              <a:t>1</a:t>
            </a:r>
          </a:p>
        </p:txBody>
      </p:sp>
      <p:sp>
        <p:nvSpPr>
          <p:cNvPr id="10" name="TextBox 9"/>
          <p:cNvSpPr txBox="1"/>
          <p:nvPr/>
        </p:nvSpPr>
        <p:spPr>
          <a:xfrm>
            <a:off x="1325880" y="2267712"/>
            <a:ext cx="6263640" cy="566928"/>
          </a:xfrm>
          <a:prstGeom prst="rect">
            <a:avLst/>
          </a:prstGeom>
          <a:noFill/>
        </p:spPr>
        <p:txBody>
          <a:bodyPr wrap="square" anchor="ctr" lIns="45720" rIns="45720" tIns="18288" bIns="18288">
            <a:spAutoFit/>
          </a:bodyPr>
          <a:lstStyle/>
          <a:p>
            <a:r>
              <a:rPr sz="2100" b="0" i="0">
                <a:solidFill>
                  <a:srgbClr val="22123F"/>
                </a:solidFill>
                <a:latin typeface="Arial"/>
              </a:rPr>
              <a:t>2/3 × 1/4. Convert to twelfths: 8/12 and 3/12.</a:t>
            </a:r>
          </a:p>
        </p:txBody>
      </p:sp>
      <p:sp>
        <p:nvSpPr>
          <p:cNvPr id="11" name="Rounded Rectangle 10"/>
          <p:cNvSpPr/>
          <p:nvPr/>
        </p:nvSpPr>
        <p:spPr>
          <a:xfrm>
            <a:off x="658368" y="2999232"/>
            <a:ext cx="7086600" cy="676656"/>
          </a:xfrm>
          <a:prstGeom prst="roundRect">
            <a:avLst>
              <a:gd name="adj" fmla="val 18000"/>
            </a:avLst>
          </a:prstGeom>
          <a:solidFill>
            <a:srgbClr val="FFFFFF"/>
          </a:solidFill>
          <a:ln w="25400">
            <a:solidFill>
              <a:srgbClr val="E6DEF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Oval 11"/>
          <p:cNvSpPr/>
          <p:nvPr/>
        </p:nvSpPr>
        <p:spPr>
          <a:xfrm>
            <a:off x="804672" y="3127248"/>
            <a:ext cx="384048" cy="384048"/>
          </a:xfrm>
          <a:prstGeom prst="ellipse">
            <a:avLst/>
          </a:prstGeom>
          <a:solidFill>
            <a:srgbClr val="F07A1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600" b="1" i="0">
                <a:solidFill>
                  <a:srgbClr val="FFFFFF"/>
                </a:solidFill>
                <a:latin typeface="Arial"/>
              </a:rPr>
              <a:t>2</a:t>
            </a:r>
          </a:p>
        </p:txBody>
      </p:sp>
      <p:sp>
        <p:nvSpPr>
          <p:cNvPr id="13" name="TextBox 12"/>
          <p:cNvSpPr txBox="1"/>
          <p:nvPr/>
        </p:nvSpPr>
        <p:spPr>
          <a:xfrm>
            <a:off x="1325880" y="3072384"/>
            <a:ext cx="6263640" cy="566928"/>
          </a:xfrm>
          <a:prstGeom prst="rect">
            <a:avLst/>
          </a:prstGeom>
          <a:noFill/>
        </p:spPr>
        <p:txBody>
          <a:bodyPr wrap="square" anchor="ctr" lIns="45720" rIns="45720" tIns="18288" bIns="18288">
            <a:spAutoFit/>
          </a:bodyPr>
          <a:lstStyle/>
          <a:p>
            <a:r>
              <a:rPr sz="2100" b="0" i="0">
                <a:solidFill>
                  <a:srgbClr val="22123F"/>
                </a:solidFill>
                <a:latin typeface="Arial"/>
              </a:rPr>
              <a:t>Multiply tops, keep the bottom: 24/12.</a:t>
            </a:r>
          </a:p>
        </p:txBody>
      </p:sp>
      <p:sp>
        <p:nvSpPr>
          <p:cNvPr id="14" name="Rounded Rectangle 13"/>
          <p:cNvSpPr/>
          <p:nvPr/>
        </p:nvSpPr>
        <p:spPr>
          <a:xfrm>
            <a:off x="658368" y="3849624"/>
            <a:ext cx="7086600" cy="886968"/>
          </a:xfrm>
          <a:prstGeom prst="roundRect">
            <a:avLst>
              <a:gd name="adj" fmla="val 16000"/>
            </a:avLst>
          </a:prstGeom>
          <a:solidFill>
            <a:srgbClr val="FCD60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868680" y="3922776"/>
            <a:ext cx="6720840" cy="274320"/>
          </a:xfrm>
          <a:prstGeom prst="rect">
            <a:avLst/>
          </a:prstGeom>
          <a:noFill/>
        </p:spPr>
        <p:txBody>
          <a:bodyPr wrap="square" anchor="t" lIns="45720" rIns="45720" tIns="18288" bIns="18288">
            <a:spAutoFit/>
          </a:bodyPr>
          <a:lstStyle/>
          <a:p>
            <a:r>
              <a:rPr sz="1200" b="1" i="0">
                <a:solidFill>
                  <a:srgbClr val="7E03F2"/>
                </a:solidFill>
                <a:latin typeface="Arial"/>
              </a:rPr>
              <a:t>TURN &amp; TALK</a:t>
            </a:r>
          </a:p>
        </p:txBody>
      </p:sp>
      <p:sp>
        <p:nvSpPr>
          <p:cNvPr id="16" name="TextBox 15"/>
          <p:cNvSpPr txBox="1"/>
          <p:nvPr/>
        </p:nvSpPr>
        <p:spPr>
          <a:xfrm>
            <a:off x="868680" y="4178808"/>
            <a:ext cx="6720840" cy="502920"/>
          </a:xfrm>
          <a:prstGeom prst="rect">
            <a:avLst/>
          </a:prstGeom>
          <a:noFill/>
        </p:spPr>
        <p:txBody>
          <a:bodyPr wrap="square" anchor="t" lIns="45720" rIns="45720" tIns="18288" bIns="18288">
            <a:spAutoFit/>
          </a:bodyPr>
          <a:lstStyle/>
          <a:p>
            <a:r>
              <a:rPr sz="2200" b="1" i="0">
                <a:solidFill>
                  <a:srgbClr val="2A1060"/>
                </a:solidFill>
                <a:latin typeface="Arial"/>
              </a:rPr>
              <a:t>2. From two numbers under one.</a:t>
            </a:r>
          </a:p>
        </p:txBody>
      </p:sp>
      <p:pic>
        <p:nvPicPr>
          <p:cNvPr id="17" name="Picture 16" descr="wondering.png"/>
          <p:cNvPicPr>
            <a:picLocks noChangeAspect="1"/>
          </p:cNvPicPr>
          <p:nvPr/>
        </p:nvPicPr>
        <p:blipFill>
          <a:blip r:embed="rId2"/>
          <a:stretch>
            <a:fillRect/>
          </a:stretch>
        </p:blipFill>
        <p:spPr>
          <a:xfrm>
            <a:off x="8588959" y="1737360"/>
            <a:ext cx="3328415" cy="5120640"/>
          </a:xfrm>
          <a:prstGeom prst="rect">
            <a:avLst/>
          </a:prstGeom>
        </p:spPr>
      </p:pic>
      <p:pic>
        <p:nvPicPr>
          <p:cNvPr id="18" name="Picture 17" descr="apple-touch-icon.png"/>
          <p:cNvPicPr>
            <a:picLocks noChangeAspect="1"/>
          </p:cNvPicPr>
          <p:nvPr/>
        </p:nvPicPr>
        <p:blipFill>
          <a:blip r:embed="rId3"/>
          <a:stretch>
            <a:fillRect/>
          </a:stretch>
        </p:blipFill>
        <p:spPr>
          <a:xfrm>
            <a:off x="658368" y="6428232"/>
            <a:ext cx="256032" cy="256032"/>
          </a:xfrm>
          <a:prstGeom prst="rect">
            <a:avLst/>
          </a:prstGeom>
        </p:spPr>
      </p:pic>
      <p:sp>
        <p:nvSpPr>
          <p:cNvPr id="19" name="TextBox 18"/>
          <p:cNvSpPr txBox="1"/>
          <p:nvPr/>
        </p:nvSpPr>
        <p:spPr>
          <a:xfrm>
            <a:off x="969264" y="6419088"/>
            <a:ext cx="4572000" cy="274320"/>
          </a:xfrm>
          <a:prstGeom prst="rect">
            <a:avLst/>
          </a:prstGeom>
          <a:noFill/>
        </p:spPr>
        <p:txBody>
          <a:bodyPr wrap="square" anchor="t" lIns="45720" rIns="45720" tIns="18288" bIns="18288">
            <a:spAutoFit/>
          </a:bodyPr>
          <a:lstStyle/>
          <a:p>
            <a:r>
              <a:rPr sz="1100" b="0" i="0">
                <a:solidFill>
                  <a:srgbClr val="6F6589"/>
                </a:solidFill>
                <a:latin typeface="Arial"/>
              </a:rPr>
              <a:t>Math With Mr DJ · mathwithmrdj.com · 2/12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Oval 2"/>
          <p:cNvSpPr/>
          <p:nvPr/>
        </p:nvSpPr>
        <p:spPr>
          <a:xfrm>
            <a:off x="4983480" y="-2880360"/>
            <a:ext cx="4114800" cy="4114800"/>
          </a:xfrm>
          <a:prstGeom prst="ellipse">
            <a:avLst/>
          </a:prstGeom>
          <a:solidFill>
            <a:srgbClr val="E3E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Oval 3"/>
          <p:cNvSpPr/>
          <p:nvPr/>
        </p:nvSpPr>
        <p:spPr>
          <a:xfrm>
            <a:off x="-960120" y="5394960"/>
            <a:ext cx="2468880" cy="2468880"/>
          </a:xfrm>
          <a:prstGeom prst="ellipse">
            <a:avLst/>
          </a:prstGeom>
          <a:solidFill>
            <a:srgbClr val="E3E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ounded Rectangle 4"/>
          <p:cNvSpPr/>
          <p:nvPr/>
        </p:nvSpPr>
        <p:spPr>
          <a:xfrm>
            <a:off x="658368" y="457200"/>
            <a:ext cx="1618488" cy="384048"/>
          </a:xfrm>
          <a:prstGeom prst="roundRect">
            <a:avLst>
              <a:gd name="adj" fmla="val 50000"/>
            </a:avLst>
          </a:prstGeom>
          <a:solidFill>
            <a:srgbClr val="0049D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300" b="1" i="0">
                <a:solidFill>
                  <a:srgbClr val="FFFFFF"/>
                </a:solidFill>
                <a:latin typeface="Arial"/>
              </a:rPr>
              <a:t>BIG IDEA 1</a:t>
            </a:r>
          </a:p>
        </p:txBody>
      </p:sp>
      <p:sp>
        <p:nvSpPr>
          <p:cNvPr id="6" name="Rounded Rectangle 5"/>
          <p:cNvSpPr/>
          <p:nvPr/>
        </p:nvSpPr>
        <p:spPr>
          <a:xfrm>
            <a:off x="9713671" y="457200"/>
            <a:ext cx="1883664" cy="402336"/>
          </a:xfrm>
          <a:prstGeom prst="roundRect">
            <a:avLst>
              <a:gd name="adj" fmla="val 50000"/>
            </a:avLst>
          </a:prstGeom>
          <a:solidFill>
            <a:srgbClr val="2A106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300" b="1" i="0">
                <a:solidFill>
                  <a:srgbClr val="FCD604"/>
                </a:solidFill>
                <a:latin typeface="Arial"/>
              </a:rPr>
              <a:t>Write it down</a:t>
            </a:r>
          </a:p>
        </p:txBody>
      </p:sp>
      <p:sp>
        <p:nvSpPr>
          <p:cNvPr id="7" name="TextBox 6"/>
          <p:cNvSpPr txBox="1"/>
          <p:nvPr/>
        </p:nvSpPr>
        <p:spPr>
          <a:xfrm>
            <a:off x="658368" y="987552"/>
            <a:ext cx="7132320" cy="1097280"/>
          </a:xfrm>
          <a:prstGeom prst="rect">
            <a:avLst/>
          </a:prstGeom>
          <a:noFill/>
        </p:spPr>
        <p:txBody>
          <a:bodyPr wrap="square" anchor="ctr" lIns="45720" rIns="45720" tIns="18288" bIns="18288">
            <a:spAutoFit/>
          </a:bodyPr>
          <a:lstStyle/>
          <a:p>
            <a:r>
              <a:rPr sz="3600" b="1" i="0">
                <a:solidFill>
                  <a:srgbClr val="2A1060"/>
                </a:solidFill>
                <a:latin typeface="Arial"/>
              </a:rPr>
              <a:t>Check first</a:t>
            </a:r>
          </a:p>
        </p:txBody>
      </p:sp>
      <p:sp>
        <p:nvSpPr>
          <p:cNvPr id="8" name="Rounded Rectangle 7"/>
          <p:cNvSpPr/>
          <p:nvPr/>
        </p:nvSpPr>
        <p:spPr>
          <a:xfrm>
            <a:off x="658368" y="2194560"/>
            <a:ext cx="7086600" cy="676656"/>
          </a:xfrm>
          <a:prstGeom prst="roundRect">
            <a:avLst>
              <a:gd name="adj" fmla="val 18000"/>
            </a:avLst>
          </a:prstGeom>
          <a:solidFill>
            <a:srgbClr val="FFFFFF"/>
          </a:solidFill>
          <a:ln w="25400">
            <a:solidFill>
              <a:srgbClr val="E6DEF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Oval 8"/>
          <p:cNvSpPr/>
          <p:nvPr/>
        </p:nvSpPr>
        <p:spPr>
          <a:xfrm>
            <a:off x="804672" y="2322576"/>
            <a:ext cx="384048" cy="384048"/>
          </a:xfrm>
          <a:prstGeom prst="ellipse">
            <a:avLst/>
          </a:prstGeom>
          <a:solidFill>
            <a:srgbClr val="0049D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600" b="1" i="0">
                <a:solidFill>
                  <a:srgbClr val="FFFFFF"/>
                </a:solidFill>
                <a:latin typeface="Arial"/>
              </a:rPr>
              <a:t>1</a:t>
            </a:r>
          </a:p>
        </p:txBody>
      </p:sp>
      <p:sp>
        <p:nvSpPr>
          <p:cNvPr id="10" name="TextBox 9"/>
          <p:cNvSpPr txBox="1"/>
          <p:nvPr/>
        </p:nvSpPr>
        <p:spPr>
          <a:xfrm>
            <a:off x="1325880" y="2267712"/>
            <a:ext cx="6263640" cy="566928"/>
          </a:xfrm>
          <a:prstGeom prst="rect">
            <a:avLst/>
          </a:prstGeom>
          <a:noFill/>
        </p:spPr>
        <p:txBody>
          <a:bodyPr wrap="square" anchor="ctr" lIns="45720" rIns="45720" tIns="18288" bIns="18288">
            <a:spAutoFit/>
          </a:bodyPr>
          <a:lstStyle/>
          <a:p>
            <a:r>
              <a:rPr sz="2100" b="0" i="0">
                <a:solidFill>
                  <a:srgbClr val="22123F"/>
                </a:solidFill>
                <a:latin typeface="Arial"/>
              </a:rPr>
              <a:t>Both numbers are less than 1.</a:t>
            </a:r>
          </a:p>
        </p:txBody>
      </p:sp>
      <p:sp>
        <p:nvSpPr>
          <p:cNvPr id="11" name="Rounded Rectangle 10"/>
          <p:cNvSpPr/>
          <p:nvPr/>
        </p:nvSpPr>
        <p:spPr>
          <a:xfrm>
            <a:off x="658368" y="2999232"/>
            <a:ext cx="7086600" cy="676656"/>
          </a:xfrm>
          <a:prstGeom prst="roundRect">
            <a:avLst>
              <a:gd name="adj" fmla="val 18000"/>
            </a:avLst>
          </a:prstGeom>
          <a:solidFill>
            <a:srgbClr val="FFFFFF"/>
          </a:solidFill>
          <a:ln w="25400">
            <a:solidFill>
              <a:srgbClr val="E6DEF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Oval 11"/>
          <p:cNvSpPr/>
          <p:nvPr/>
        </p:nvSpPr>
        <p:spPr>
          <a:xfrm>
            <a:off x="804672" y="3127248"/>
            <a:ext cx="384048" cy="384048"/>
          </a:xfrm>
          <a:prstGeom prst="ellipse">
            <a:avLst/>
          </a:prstGeom>
          <a:solidFill>
            <a:srgbClr val="F07A1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600" b="1" i="0">
                <a:solidFill>
                  <a:srgbClr val="FFFFFF"/>
                </a:solidFill>
                <a:latin typeface="Arial"/>
              </a:rPr>
              <a:t>2</a:t>
            </a:r>
          </a:p>
        </p:txBody>
      </p:sp>
      <p:sp>
        <p:nvSpPr>
          <p:cNvPr id="13" name="TextBox 12"/>
          <p:cNvSpPr txBox="1"/>
          <p:nvPr/>
        </p:nvSpPr>
        <p:spPr>
          <a:xfrm>
            <a:off x="1325880" y="3072384"/>
            <a:ext cx="6263640" cy="566928"/>
          </a:xfrm>
          <a:prstGeom prst="rect">
            <a:avLst/>
          </a:prstGeom>
          <a:noFill/>
        </p:spPr>
        <p:txBody>
          <a:bodyPr wrap="square" anchor="ctr" lIns="45720" rIns="45720" tIns="18288" bIns="18288">
            <a:spAutoFit/>
          </a:bodyPr>
          <a:lstStyle/>
          <a:p>
            <a:r>
              <a:rPr sz="2100" b="0" i="0">
                <a:solidFill>
                  <a:srgbClr val="22123F"/>
                </a:solidFill>
                <a:latin typeface="Arial"/>
              </a:rPr>
              <a:t>So the answer is less than both.</a:t>
            </a:r>
          </a:p>
        </p:txBody>
      </p:sp>
      <p:sp>
        <p:nvSpPr>
          <p:cNvPr id="14" name="Rounded Rectangle 13"/>
          <p:cNvSpPr/>
          <p:nvPr/>
        </p:nvSpPr>
        <p:spPr>
          <a:xfrm>
            <a:off x="658368" y="3849624"/>
            <a:ext cx="7086600" cy="886968"/>
          </a:xfrm>
          <a:prstGeom prst="roundRect">
            <a:avLst>
              <a:gd name="adj" fmla="val 16000"/>
            </a:avLst>
          </a:prstGeom>
          <a:solidFill>
            <a:srgbClr val="FCD60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868680" y="3922776"/>
            <a:ext cx="6720840" cy="274320"/>
          </a:xfrm>
          <a:prstGeom prst="rect">
            <a:avLst/>
          </a:prstGeom>
          <a:noFill/>
        </p:spPr>
        <p:txBody>
          <a:bodyPr wrap="square" anchor="t" lIns="45720" rIns="45720" tIns="18288" bIns="18288">
            <a:spAutoFit/>
          </a:bodyPr>
          <a:lstStyle/>
          <a:p>
            <a:r>
              <a:rPr sz="1200" b="1" i="0">
                <a:solidFill>
                  <a:srgbClr val="7E03F2"/>
                </a:solidFill>
                <a:latin typeface="Arial"/>
              </a:rPr>
              <a:t>REMEMBER</a:t>
            </a:r>
          </a:p>
        </p:txBody>
      </p:sp>
      <p:sp>
        <p:nvSpPr>
          <p:cNvPr id="16" name="TextBox 15"/>
          <p:cNvSpPr txBox="1"/>
          <p:nvPr/>
        </p:nvSpPr>
        <p:spPr>
          <a:xfrm>
            <a:off x="868680" y="4178808"/>
            <a:ext cx="6720840" cy="502920"/>
          </a:xfrm>
          <a:prstGeom prst="rect">
            <a:avLst/>
          </a:prstGeom>
          <a:noFill/>
        </p:spPr>
        <p:txBody>
          <a:bodyPr wrap="square" anchor="t" lIns="45720" rIns="45720" tIns="18288" bIns="18288">
            <a:spAutoFit/>
          </a:bodyPr>
          <a:lstStyle/>
          <a:p>
            <a:r>
              <a:rPr sz="2200" b="1" i="0">
                <a:solidFill>
                  <a:srgbClr val="2A1060"/>
                </a:solidFill>
                <a:latin typeface="Arial"/>
              </a:rPr>
              <a:t>Under 1/4. So under 0.25. Not 2.</a:t>
            </a:r>
          </a:p>
        </p:txBody>
      </p:sp>
      <p:pic>
        <p:nvPicPr>
          <p:cNvPr id="17" name="Picture 16" descr="pointup.png"/>
          <p:cNvPicPr>
            <a:picLocks noChangeAspect="1"/>
          </p:cNvPicPr>
          <p:nvPr/>
        </p:nvPicPr>
        <p:blipFill>
          <a:blip r:embed="rId2"/>
          <a:stretch>
            <a:fillRect/>
          </a:stretch>
        </p:blipFill>
        <p:spPr>
          <a:xfrm>
            <a:off x="7985455" y="2396246"/>
            <a:ext cx="3931920" cy="4461753"/>
          </a:xfrm>
          <a:prstGeom prst="rect">
            <a:avLst/>
          </a:prstGeom>
        </p:spPr>
      </p:pic>
      <p:pic>
        <p:nvPicPr>
          <p:cNvPr id="18" name="Picture 17" descr="apple-touch-icon.png"/>
          <p:cNvPicPr>
            <a:picLocks noChangeAspect="1"/>
          </p:cNvPicPr>
          <p:nvPr/>
        </p:nvPicPr>
        <p:blipFill>
          <a:blip r:embed="rId3"/>
          <a:stretch>
            <a:fillRect/>
          </a:stretch>
        </p:blipFill>
        <p:spPr>
          <a:xfrm>
            <a:off x="658368" y="6428232"/>
            <a:ext cx="256032" cy="256032"/>
          </a:xfrm>
          <a:prstGeom prst="rect">
            <a:avLst/>
          </a:prstGeom>
        </p:spPr>
      </p:pic>
      <p:sp>
        <p:nvSpPr>
          <p:cNvPr id="19" name="TextBox 18"/>
          <p:cNvSpPr txBox="1"/>
          <p:nvPr/>
        </p:nvSpPr>
        <p:spPr>
          <a:xfrm>
            <a:off x="969264" y="6419088"/>
            <a:ext cx="4572000" cy="274320"/>
          </a:xfrm>
          <a:prstGeom prst="rect">
            <a:avLst/>
          </a:prstGeom>
          <a:noFill/>
        </p:spPr>
        <p:txBody>
          <a:bodyPr wrap="square" anchor="t" lIns="45720" rIns="45720" tIns="18288" bIns="18288">
            <a:spAutoFit/>
          </a:bodyPr>
          <a:lstStyle/>
          <a:p>
            <a:r>
              <a:rPr sz="1100" b="0" i="0">
                <a:solidFill>
                  <a:srgbClr val="6F6589"/>
                </a:solidFill>
                <a:latin typeface="Arial"/>
              </a:rPr>
              <a:t>Math With Mr DJ · mathwithmrdj.com · 3/12</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Oval 2"/>
          <p:cNvSpPr/>
          <p:nvPr/>
        </p:nvSpPr>
        <p:spPr>
          <a:xfrm>
            <a:off x="4983480" y="-2880360"/>
            <a:ext cx="4114800" cy="4114800"/>
          </a:xfrm>
          <a:prstGeom prst="ellipse">
            <a:avLst/>
          </a:prstGeom>
          <a:solidFill>
            <a:srgbClr val="FFEBD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Oval 3"/>
          <p:cNvSpPr/>
          <p:nvPr/>
        </p:nvSpPr>
        <p:spPr>
          <a:xfrm>
            <a:off x="-960120" y="5394960"/>
            <a:ext cx="2468880" cy="2468880"/>
          </a:xfrm>
          <a:prstGeom prst="ellipse">
            <a:avLst/>
          </a:prstGeom>
          <a:solidFill>
            <a:srgbClr val="FFEBD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ounded Rectangle 4"/>
          <p:cNvSpPr/>
          <p:nvPr/>
        </p:nvSpPr>
        <p:spPr>
          <a:xfrm>
            <a:off x="658368" y="457200"/>
            <a:ext cx="1618488" cy="384048"/>
          </a:xfrm>
          <a:prstGeom prst="roundRect">
            <a:avLst>
              <a:gd name="adj" fmla="val 50000"/>
            </a:avLst>
          </a:prstGeom>
          <a:solidFill>
            <a:srgbClr val="F07A1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300" b="1" i="0">
                <a:solidFill>
                  <a:srgbClr val="FFFFFF"/>
                </a:solidFill>
                <a:latin typeface="Arial"/>
              </a:rPr>
              <a:t>BIG IDEA 2</a:t>
            </a:r>
          </a:p>
        </p:txBody>
      </p:sp>
      <p:sp>
        <p:nvSpPr>
          <p:cNvPr id="6" name="TextBox 5"/>
          <p:cNvSpPr txBox="1"/>
          <p:nvPr/>
        </p:nvSpPr>
        <p:spPr>
          <a:xfrm>
            <a:off x="658368" y="987552"/>
            <a:ext cx="7132320" cy="1097280"/>
          </a:xfrm>
          <a:prstGeom prst="rect">
            <a:avLst/>
          </a:prstGeom>
          <a:noFill/>
        </p:spPr>
        <p:txBody>
          <a:bodyPr wrap="square" anchor="ctr" lIns="45720" rIns="45720" tIns="18288" bIns="18288">
            <a:spAutoFit/>
          </a:bodyPr>
          <a:lstStyle/>
          <a:p>
            <a:r>
              <a:rPr sz="3600" b="1" i="0">
                <a:solidFill>
                  <a:srgbClr val="2A1060"/>
                </a:solidFill>
                <a:latin typeface="Arial"/>
              </a:rPr>
              <a:t>× means “of”</a:t>
            </a:r>
          </a:p>
        </p:txBody>
      </p:sp>
      <p:sp>
        <p:nvSpPr>
          <p:cNvPr id="7" name="Rounded Rectangle 6"/>
          <p:cNvSpPr/>
          <p:nvPr/>
        </p:nvSpPr>
        <p:spPr>
          <a:xfrm>
            <a:off x="658368" y="2194560"/>
            <a:ext cx="7086600" cy="676656"/>
          </a:xfrm>
          <a:prstGeom prst="roundRect">
            <a:avLst>
              <a:gd name="adj" fmla="val 18000"/>
            </a:avLst>
          </a:prstGeom>
          <a:solidFill>
            <a:srgbClr val="FFFFFF"/>
          </a:solidFill>
          <a:ln w="25400">
            <a:solidFill>
              <a:srgbClr val="E6DEF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Oval 7"/>
          <p:cNvSpPr/>
          <p:nvPr/>
        </p:nvSpPr>
        <p:spPr>
          <a:xfrm>
            <a:off x="804672" y="2322576"/>
            <a:ext cx="384048" cy="384048"/>
          </a:xfrm>
          <a:prstGeom prst="ellipse">
            <a:avLst/>
          </a:prstGeom>
          <a:solidFill>
            <a:srgbClr val="0049D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600" b="1" i="0">
                <a:solidFill>
                  <a:srgbClr val="FFFFFF"/>
                </a:solidFill>
                <a:latin typeface="Arial"/>
              </a:rPr>
              <a:t>1</a:t>
            </a:r>
          </a:p>
        </p:txBody>
      </p:sp>
      <p:sp>
        <p:nvSpPr>
          <p:cNvPr id="9" name="TextBox 8"/>
          <p:cNvSpPr txBox="1"/>
          <p:nvPr/>
        </p:nvSpPr>
        <p:spPr>
          <a:xfrm>
            <a:off x="1325880" y="2267712"/>
            <a:ext cx="6263640" cy="566928"/>
          </a:xfrm>
          <a:prstGeom prst="rect">
            <a:avLst/>
          </a:prstGeom>
          <a:noFill/>
        </p:spPr>
        <p:txBody>
          <a:bodyPr wrap="square" anchor="ctr" lIns="45720" rIns="45720" tIns="18288" bIns="18288">
            <a:spAutoFit/>
          </a:bodyPr>
          <a:lstStyle/>
          <a:p>
            <a:r>
              <a:rPr sz="2100" b="0" i="0">
                <a:solidFill>
                  <a:srgbClr val="22123F"/>
                </a:solidFill>
                <a:latin typeface="Arial"/>
              </a:rPr>
              <a:t>2/3 × 1/4 is a QUARTER OF two thirds.</a:t>
            </a:r>
          </a:p>
        </p:txBody>
      </p:sp>
      <p:sp>
        <p:nvSpPr>
          <p:cNvPr id="10" name="Rounded Rectangle 9"/>
          <p:cNvSpPr/>
          <p:nvPr/>
        </p:nvSpPr>
        <p:spPr>
          <a:xfrm>
            <a:off x="658368" y="2999232"/>
            <a:ext cx="7086600" cy="676656"/>
          </a:xfrm>
          <a:prstGeom prst="roundRect">
            <a:avLst>
              <a:gd name="adj" fmla="val 18000"/>
            </a:avLst>
          </a:prstGeom>
          <a:solidFill>
            <a:srgbClr val="FFFFFF"/>
          </a:solidFill>
          <a:ln w="25400">
            <a:solidFill>
              <a:srgbClr val="E6DEF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804672" y="3127248"/>
            <a:ext cx="384048" cy="384048"/>
          </a:xfrm>
          <a:prstGeom prst="ellipse">
            <a:avLst/>
          </a:prstGeom>
          <a:solidFill>
            <a:srgbClr val="F07A1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600" b="1" i="0">
                <a:solidFill>
                  <a:srgbClr val="FFFFFF"/>
                </a:solidFill>
                <a:latin typeface="Arial"/>
              </a:rPr>
              <a:t>2</a:t>
            </a:r>
          </a:p>
        </p:txBody>
      </p:sp>
      <p:sp>
        <p:nvSpPr>
          <p:cNvPr id="12" name="TextBox 11"/>
          <p:cNvSpPr txBox="1"/>
          <p:nvPr/>
        </p:nvSpPr>
        <p:spPr>
          <a:xfrm>
            <a:off x="1325880" y="3072384"/>
            <a:ext cx="6263640" cy="566928"/>
          </a:xfrm>
          <a:prstGeom prst="rect">
            <a:avLst/>
          </a:prstGeom>
          <a:noFill/>
        </p:spPr>
        <p:txBody>
          <a:bodyPr wrap="square" anchor="ctr" lIns="45720" rIns="45720" tIns="18288" bIns="18288">
            <a:spAutoFit/>
          </a:bodyPr>
          <a:lstStyle/>
          <a:p>
            <a:r>
              <a:rPr sz="2100" b="0" i="0">
                <a:solidFill>
                  <a:srgbClr val="22123F"/>
                </a:solidFill>
                <a:latin typeface="Arial"/>
              </a:rPr>
              <a:t>Take 2/3. Cut it into 4. Keep one piece.</a:t>
            </a:r>
          </a:p>
        </p:txBody>
      </p:sp>
      <p:sp>
        <p:nvSpPr>
          <p:cNvPr id="13" name="Rounded Rectangle 12"/>
          <p:cNvSpPr/>
          <p:nvPr/>
        </p:nvSpPr>
        <p:spPr>
          <a:xfrm>
            <a:off x="658368" y="3849624"/>
            <a:ext cx="7086600" cy="886968"/>
          </a:xfrm>
          <a:prstGeom prst="roundRect">
            <a:avLst>
              <a:gd name="adj" fmla="val 16000"/>
            </a:avLst>
          </a:prstGeom>
          <a:solidFill>
            <a:srgbClr val="FCD60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868680" y="3922776"/>
            <a:ext cx="6720840" cy="274320"/>
          </a:xfrm>
          <a:prstGeom prst="rect">
            <a:avLst/>
          </a:prstGeom>
          <a:noFill/>
        </p:spPr>
        <p:txBody>
          <a:bodyPr wrap="square" anchor="t" lIns="45720" rIns="45720" tIns="18288" bIns="18288">
            <a:spAutoFit/>
          </a:bodyPr>
          <a:lstStyle/>
          <a:p>
            <a:r>
              <a:rPr sz="1200" b="1" i="0">
                <a:solidFill>
                  <a:srgbClr val="7E03F2"/>
                </a:solidFill>
                <a:latin typeface="Arial"/>
              </a:rPr>
              <a:t>REMEMBER</a:t>
            </a:r>
          </a:p>
        </p:txBody>
      </p:sp>
      <p:sp>
        <p:nvSpPr>
          <p:cNvPr id="15" name="TextBox 14"/>
          <p:cNvSpPr txBox="1"/>
          <p:nvPr/>
        </p:nvSpPr>
        <p:spPr>
          <a:xfrm>
            <a:off x="868680" y="4178808"/>
            <a:ext cx="6720840" cy="502920"/>
          </a:xfrm>
          <a:prstGeom prst="rect">
            <a:avLst/>
          </a:prstGeom>
          <a:noFill/>
        </p:spPr>
        <p:txBody>
          <a:bodyPr wrap="square" anchor="t" lIns="45720" rIns="45720" tIns="18288" bIns="18288">
            <a:spAutoFit/>
          </a:bodyPr>
          <a:lstStyle/>
          <a:p>
            <a:r>
              <a:rPr sz="2200" b="1" i="0">
                <a:solidFill>
                  <a:srgbClr val="2A1060"/>
                </a:solidFill>
                <a:latin typeface="Arial"/>
              </a:rPr>
              <a:t>2/12 = 1/6.</a:t>
            </a:r>
          </a:p>
        </p:txBody>
      </p:sp>
      <p:pic>
        <p:nvPicPr>
          <p:cNvPr id="16" name="Picture 15" descr="showing.png"/>
          <p:cNvPicPr>
            <a:picLocks noChangeAspect="1"/>
          </p:cNvPicPr>
          <p:nvPr/>
        </p:nvPicPr>
        <p:blipFill>
          <a:blip r:embed="rId2"/>
          <a:stretch>
            <a:fillRect/>
          </a:stretch>
        </p:blipFill>
        <p:spPr>
          <a:xfrm>
            <a:off x="7985455" y="3207474"/>
            <a:ext cx="3931920" cy="3650525"/>
          </a:xfrm>
          <a:prstGeom prst="rect">
            <a:avLst/>
          </a:prstGeom>
        </p:spPr>
      </p:pic>
      <p:pic>
        <p:nvPicPr>
          <p:cNvPr id="17" name="Picture 16" descr="apple-touch-icon.png"/>
          <p:cNvPicPr>
            <a:picLocks noChangeAspect="1"/>
          </p:cNvPicPr>
          <p:nvPr/>
        </p:nvPicPr>
        <p:blipFill>
          <a:blip r:embed="rId3"/>
          <a:stretch>
            <a:fillRect/>
          </a:stretch>
        </p:blipFill>
        <p:spPr>
          <a:xfrm>
            <a:off x="658368" y="6428232"/>
            <a:ext cx="256032" cy="256032"/>
          </a:xfrm>
          <a:prstGeom prst="rect">
            <a:avLst/>
          </a:prstGeom>
        </p:spPr>
      </p:pic>
      <p:sp>
        <p:nvSpPr>
          <p:cNvPr id="18" name="TextBox 17"/>
          <p:cNvSpPr txBox="1"/>
          <p:nvPr/>
        </p:nvSpPr>
        <p:spPr>
          <a:xfrm>
            <a:off x="969264" y="6419088"/>
            <a:ext cx="4572000" cy="274320"/>
          </a:xfrm>
          <a:prstGeom prst="rect">
            <a:avLst/>
          </a:prstGeom>
          <a:noFill/>
        </p:spPr>
        <p:txBody>
          <a:bodyPr wrap="square" anchor="t" lIns="45720" rIns="45720" tIns="18288" bIns="18288">
            <a:spAutoFit/>
          </a:bodyPr>
          <a:lstStyle/>
          <a:p>
            <a:r>
              <a:rPr sz="1100" b="0" i="0">
                <a:solidFill>
                  <a:srgbClr val="6F6589"/>
                </a:solidFill>
                <a:latin typeface="Arial"/>
              </a:rPr>
              <a:t>Math With Mr DJ · mathwithmrdj.com · 4/12</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Oval 2"/>
          <p:cNvSpPr/>
          <p:nvPr/>
        </p:nvSpPr>
        <p:spPr>
          <a:xfrm>
            <a:off x="4983480" y="-2880360"/>
            <a:ext cx="4114800" cy="4114800"/>
          </a:xfrm>
          <a:prstGeom prst="ellipse">
            <a:avLst/>
          </a:prstGeom>
          <a:solidFill>
            <a:srgbClr val="DDF4E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Oval 3"/>
          <p:cNvSpPr/>
          <p:nvPr/>
        </p:nvSpPr>
        <p:spPr>
          <a:xfrm>
            <a:off x="-960120" y="5394960"/>
            <a:ext cx="2468880" cy="2468880"/>
          </a:xfrm>
          <a:prstGeom prst="ellipse">
            <a:avLst/>
          </a:prstGeom>
          <a:solidFill>
            <a:srgbClr val="DDF4E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ounded Rectangle 4"/>
          <p:cNvSpPr/>
          <p:nvPr/>
        </p:nvSpPr>
        <p:spPr>
          <a:xfrm>
            <a:off x="658368" y="457200"/>
            <a:ext cx="1618488" cy="384048"/>
          </a:xfrm>
          <a:prstGeom prst="roundRect">
            <a:avLst>
              <a:gd name="adj" fmla="val 50000"/>
            </a:avLst>
          </a:prstGeom>
          <a:solidFill>
            <a:srgbClr val="1F9D55"/>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300" b="1" i="0">
                <a:solidFill>
                  <a:srgbClr val="FFFFFF"/>
                </a:solidFill>
                <a:latin typeface="Arial"/>
              </a:rPr>
              <a:t>BIG IDEA 3</a:t>
            </a:r>
          </a:p>
        </p:txBody>
      </p:sp>
      <p:sp>
        <p:nvSpPr>
          <p:cNvPr id="6" name="TextBox 5"/>
          <p:cNvSpPr txBox="1"/>
          <p:nvPr/>
        </p:nvSpPr>
        <p:spPr>
          <a:xfrm>
            <a:off x="658368" y="987552"/>
            <a:ext cx="7132320" cy="1097280"/>
          </a:xfrm>
          <a:prstGeom prst="rect">
            <a:avLst/>
          </a:prstGeom>
          <a:noFill/>
        </p:spPr>
        <p:txBody>
          <a:bodyPr wrap="square" anchor="ctr" lIns="45720" rIns="45720" tIns="18288" bIns="18288">
            <a:spAutoFit/>
          </a:bodyPr>
          <a:lstStyle/>
          <a:p>
            <a:r>
              <a:rPr sz="3600" b="1" i="0">
                <a:solidFill>
                  <a:srgbClr val="2A1060"/>
                </a:solidFill>
                <a:latin typeface="Arial"/>
              </a:rPr>
              <a:t>Where the 12 comes from</a:t>
            </a:r>
          </a:p>
        </p:txBody>
      </p:sp>
      <p:sp>
        <p:nvSpPr>
          <p:cNvPr id="7" name="Rounded Rectangle 6"/>
          <p:cNvSpPr/>
          <p:nvPr/>
        </p:nvSpPr>
        <p:spPr>
          <a:xfrm>
            <a:off x="658368" y="2194560"/>
            <a:ext cx="7086600" cy="676656"/>
          </a:xfrm>
          <a:prstGeom prst="roundRect">
            <a:avLst>
              <a:gd name="adj" fmla="val 18000"/>
            </a:avLst>
          </a:prstGeom>
          <a:solidFill>
            <a:srgbClr val="FFFFFF"/>
          </a:solidFill>
          <a:ln w="25400">
            <a:solidFill>
              <a:srgbClr val="E6DEF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Oval 7"/>
          <p:cNvSpPr/>
          <p:nvPr/>
        </p:nvSpPr>
        <p:spPr>
          <a:xfrm>
            <a:off x="804672" y="2322576"/>
            <a:ext cx="384048" cy="384048"/>
          </a:xfrm>
          <a:prstGeom prst="ellipse">
            <a:avLst/>
          </a:prstGeom>
          <a:solidFill>
            <a:srgbClr val="0049D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600" b="1" i="0">
                <a:solidFill>
                  <a:srgbClr val="FFFFFF"/>
                </a:solidFill>
                <a:latin typeface="Arial"/>
              </a:rPr>
              <a:t>1</a:t>
            </a:r>
          </a:p>
        </p:txBody>
      </p:sp>
      <p:sp>
        <p:nvSpPr>
          <p:cNvPr id="9" name="TextBox 8"/>
          <p:cNvSpPr txBox="1"/>
          <p:nvPr/>
        </p:nvSpPr>
        <p:spPr>
          <a:xfrm>
            <a:off x="1325880" y="2267712"/>
            <a:ext cx="6263640" cy="566928"/>
          </a:xfrm>
          <a:prstGeom prst="rect">
            <a:avLst/>
          </a:prstGeom>
          <a:noFill/>
        </p:spPr>
        <p:txBody>
          <a:bodyPr wrap="square" anchor="ctr" lIns="45720" rIns="45720" tIns="18288" bIns="18288">
            <a:spAutoFit/>
          </a:bodyPr>
          <a:lstStyle/>
          <a:p>
            <a:r>
              <a:rPr sz="2100" b="0" i="0">
                <a:solidFill>
                  <a:srgbClr val="22123F"/>
                </a:solidFill>
                <a:latin typeface="Arial"/>
              </a:rPr>
              <a:t>A third cut into four is a TWELFTH.</a:t>
            </a:r>
          </a:p>
        </p:txBody>
      </p:sp>
      <p:sp>
        <p:nvSpPr>
          <p:cNvPr id="10" name="Rounded Rectangle 9"/>
          <p:cNvSpPr/>
          <p:nvPr/>
        </p:nvSpPr>
        <p:spPr>
          <a:xfrm>
            <a:off x="658368" y="2999232"/>
            <a:ext cx="7086600" cy="676656"/>
          </a:xfrm>
          <a:prstGeom prst="roundRect">
            <a:avLst>
              <a:gd name="adj" fmla="val 18000"/>
            </a:avLst>
          </a:prstGeom>
          <a:solidFill>
            <a:srgbClr val="FFFFFF"/>
          </a:solidFill>
          <a:ln w="25400">
            <a:solidFill>
              <a:srgbClr val="E6DEF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804672" y="3127248"/>
            <a:ext cx="384048" cy="384048"/>
          </a:xfrm>
          <a:prstGeom prst="ellipse">
            <a:avLst/>
          </a:prstGeom>
          <a:solidFill>
            <a:srgbClr val="F07A1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600" b="1" i="0">
                <a:solidFill>
                  <a:srgbClr val="FFFFFF"/>
                </a:solidFill>
                <a:latin typeface="Arial"/>
              </a:rPr>
              <a:t>2</a:t>
            </a:r>
          </a:p>
        </p:txBody>
      </p:sp>
      <p:sp>
        <p:nvSpPr>
          <p:cNvPr id="12" name="TextBox 11"/>
          <p:cNvSpPr txBox="1"/>
          <p:nvPr/>
        </p:nvSpPr>
        <p:spPr>
          <a:xfrm>
            <a:off x="1325880" y="3072384"/>
            <a:ext cx="6263640" cy="566928"/>
          </a:xfrm>
          <a:prstGeom prst="rect">
            <a:avLst/>
          </a:prstGeom>
          <a:noFill/>
        </p:spPr>
        <p:txBody>
          <a:bodyPr wrap="square" anchor="ctr" lIns="45720" rIns="45720" tIns="18288" bIns="18288">
            <a:spAutoFit/>
          </a:bodyPr>
          <a:lstStyle/>
          <a:p>
            <a:r>
              <a:rPr sz="2100" b="0" i="0">
                <a:solidFill>
                  <a:srgbClr val="22123F"/>
                </a:solidFill>
                <a:latin typeface="Arial"/>
              </a:rPr>
              <a:t>The new unit is made by the cutting.</a:t>
            </a:r>
          </a:p>
        </p:txBody>
      </p:sp>
      <p:sp>
        <p:nvSpPr>
          <p:cNvPr id="13" name="Rounded Rectangle 12"/>
          <p:cNvSpPr/>
          <p:nvPr/>
        </p:nvSpPr>
        <p:spPr>
          <a:xfrm>
            <a:off x="658368" y="3849624"/>
            <a:ext cx="7086600" cy="886968"/>
          </a:xfrm>
          <a:prstGeom prst="roundRect">
            <a:avLst>
              <a:gd name="adj" fmla="val 16000"/>
            </a:avLst>
          </a:prstGeom>
          <a:solidFill>
            <a:srgbClr val="FCD60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868680" y="3922776"/>
            <a:ext cx="6720840" cy="274320"/>
          </a:xfrm>
          <a:prstGeom prst="rect">
            <a:avLst/>
          </a:prstGeom>
          <a:noFill/>
        </p:spPr>
        <p:txBody>
          <a:bodyPr wrap="square" anchor="t" lIns="45720" rIns="45720" tIns="18288" bIns="18288">
            <a:spAutoFit/>
          </a:bodyPr>
          <a:lstStyle/>
          <a:p>
            <a:r>
              <a:rPr sz="1200" b="1" i="0">
                <a:solidFill>
                  <a:srgbClr val="7E03F2"/>
                </a:solidFill>
                <a:latin typeface="Arial"/>
              </a:rPr>
              <a:t>REMEMBER</a:t>
            </a:r>
          </a:p>
        </p:txBody>
      </p:sp>
      <p:sp>
        <p:nvSpPr>
          <p:cNvPr id="15" name="TextBox 14"/>
          <p:cNvSpPr txBox="1"/>
          <p:nvPr/>
        </p:nvSpPr>
        <p:spPr>
          <a:xfrm>
            <a:off x="868680" y="4178808"/>
            <a:ext cx="6720840" cy="502920"/>
          </a:xfrm>
          <a:prstGeom prst="rect">
            <a:avLst/>
          </a:prstGeom>
          <a:noFill/>
        </p:spPr>
        <p:txBody>
          <a:bodyPr wrap="square" anchor="t" lIns="45720" rIns="45720" tIns="18288" bIns="18288">
            <a:spAutoFit/>
          </a:bodyPr>
          <a:lstStyle/>
          <a:p>
            <a:r>
              <a:rPr sz="2200" b="1" i="0">
                <a:solidFill>
                  <a:srgbClr val="2A1060"/>
                </a:solidFill>
                <a:latin typeface="Arial"/>
              </a:rPr>
              <a:t>So the bottoms multiply. 3 × 4 = 12.</a:t>
            </a:r>
          </a:p>
        </p:txBody>
      </p:sp>
      <p:pic>
        <p:nvPicPr>
          <p:cNvPr id="16" name="Picture 15" descr="pointing.png"/>
          <p:cNvPicPr>
            <a:picLocks noChangeAspect="1"/>
          </p:cNvPicPr>
          <p:nvPr/>
        </p:nvPicPr>
        <p:blipFill>
          <a:blip r:embed="rId2"/>
          <a:stretch>
            <a:fillRect/>
          </a:stretch>
        </p:blipFill>
        <p:spPr>
          <a:xfrm>
            <a:off x="7985455" y="3200400"/>
            <a:ext cx="3931920" cy="3657600"/>
          </a:xfrm>
          <a:prstGeom prst="rect">
            <a:avLst/>
          </a:prstGeom>
        </p:spPr>
      </p:pic>
      <p:pic>
        <p:nvPicPr>
          <p:cNvPr id="17" name="Picture 16" descr="apple-touch-icon.png"/>
          <p:cNvPicPr>
            <a:picLocks noChangeAspect="1"/>
          </p:cNvPicPr>
          <p:nvPr/>
        </p:nvPicPr>
        <p:blipFill>
          <a:blip r:embed="rId3"/>
          <a:stretch>
            <a:fillRect/>
          </a:stretch>
        </p:blipFill>
        <p:spPr>
          <a:xfrm>
            <a:off x="658368" y="6428232"/>
            <a:ext cx="256032" cy="256032"/>
          </a:xfrm>
          <a:prstGeom prst="rect">
            <a:avLst/>
          </a:prstGeom>
        </p:spPr>
      </p:pic>
      <p:sp>
        <p:nvSpPr>
          <p:cNvPr id="18" name="TextBox 17"/>
          <p:cNvSpPr txBox="1"/>
          <p:nvPr/>
        </p:nvSpPr>
        <p:spPr>
          <a:xfrm>
            <a:off x="969264" y="6419088"/>
            <a:ext cx="4572000" cy="274320"/>
          </a:xfrm>
          <a:prstGeom prst="rect">
            <a:avLst/>
          </a:prstGeom>
          <a:noFill/>
        </p:spPr>
        <p:txBody>
          <a:bodyPr wrap="square" anchor="t" lIns="45720" rIns="45720" tIns="18288" bIns="18288">
            <a:spAutoFit/>
          </a:bodyPr>
          <a:lstStyle/>
          <a:p>
            <a:r>
              <a:rPr sz="1100" b="0" i="0">
                <a:solidFill>
                  <a:srgbClr val="6F6589"/>
                </a:solidFill>
                <a:latin typeface="Arial"/>
              </a:rPr>
              <a:t>Math With Mr DJ · mathwithmrdj.com · 5/12</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Oval 2"/>
          <p:cNvSpPr/>
          <p:nvPr/>
        </p:nvSpPr>
        <p:spPr>
          <a:xfrm>
            <a:off x="4983480" y="-2880360"/>
            <a:ext cx="4114800" cy="4114800"/>
          </a:xfrm>
          <a:prstGeom prst="ellipse">
            <a:avLst/>
          </a:prstGeom>
          <a:solidFill>
            <a:srgbClr val="EDE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Oval 3"/>
          <p:cNvSpPr/>
          <p:nvPr/>
        </p:nvSpPr>
        <p:spPr>
          <a:xfrm>
            <a:off x="-960120" y="5394960"/>
            <a:ext cx="2468880" cy="2468880"/>
          </a:xfrm>
          <a:prstGeom prst="ellipse">
            <a:avLst/>
          </a:prstGeom>
          <a:solidFill>
            <a:srgbClr val="EDE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ounded Rectangle 4"/>
          <p:cNvSpPr/>
          <p:nvPr/>
        </p:nvSpPr>
        <p:spPr>
          <a:xfrm>
            <a:off x="658368" y="457200"/>
            <a:ext cx="1618488" cy="384048"/>
          </a:xfrm>
          <a:prstGeom prst="roundRect">
            <a:avLst>
              <a:gd name="adj" fmla="val 50000"/>
            </a:avLst>
          </a:prstGeom>
          <a:solidFill>
            <a:srgbClr val="7E03F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300" b="1" i="0">
                <a:solidFill>
                  <a:srgbClr val="FFFFFF"/>
                </a:solidFill>
                <a:latin typeface="Arial"/>
              </a:rPr>
              <a:t>BIG IDEA 4</a:t>
            </a:r>
          </a:p>
        </p:txBody>
      </p:sp>
      <p:sp>
        <p:nvSpPr>
          <p:cNvPr id="6" name="TextBox 5"/>
          <p:cNvSpPr txBox="1"/>
          <p:nvPr/>
        </p:nvSpPr>
        <p:spPr>
          <a:xfrm>
            <a:off x="658368" y="987552"/>
            <a:ext cx="7132320" cy="1097280"/>
          </a:xfrm>
          <a:prstGeom prst="rect">
            <a:avLst/>
          </a:prstGeom>
          <a:noFill/>
        </p:spPr>
        <p:txBody>
          <a:bodyPr wrap="square" anchor="ctr" lIns="45720" rIns="45720" tIns="18288" bIns="18288">
            <a:spAutoFit/>
          </a:bodyPr>
          <a:lstStyle/>
          <a:p>
            <a:r>
              <a:rPr sz="3600" b="1" i="0">
                <a:solidFill>
                  <a:srgbClr val="2A1060"/>
                </a:solidFill>
                <a:latin typeface="Arial"/>
              </a:rPr>
              <a:t>A fraction of a whole</a:t>
            </a:r>
          </a:p>
        </p:txBody>
      </p:sp>
      <p:sp>
        <p:nvSpPr>
          <p:cNvPr id="7" name="Rounded Rectangle 6"/>
          <p:cNvSpPr/>
          <p:nvPr/>
        </p:nvSpPr>
        <p:spPr>
          <a:xfrm>
            <a:off x="658368" y="2194560"/>
            <a:ext cx="7086600" cy="676656"/>
          </a:xfrm>
          <a:prstGeom prst="roundRect">
            <a:avLst>
              <a:gd name="adj" fmla="val 18000"/>
            </a:avLst>
          </a:prstGeom>
          <a:solidFill>
            <a:srgbClr val="FFFFFF"/>
          </a:solidFill>
          <a:ln w="25400">
            <a:solidFill>
              <a:srgbClr val="E6DEF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Oval 7"/>
          <p:cNvSpPr/>
          <p:nvPr/>
        </p:nvSpPr>
        <p:spPr>
          <a:xfrm>
            <a:off x="804672" y="2322576"/>
            <a:ext cx="384048" cy="384048"/>
          </a:xfrm>
          <a:prstGeom prst="ellipse">
            <a:avLst/>
          </a:prstGeom>
          <a:solidFill>
            <a:srgbClr val="0049D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600" b="1" i="0">
                <a:solidFill>
                  <a:srgbClr val="FFFFFF"/>
                </a:solidFill>
                <a:latin typeface="Arial"/>
              </a:rPr>
              <a:t>1</a:t>
            </a:r>
          </a:p>
        </p:txBody>
      </p:sp>
      <p:sp>
        <p:nvSpPr>
          <p:cNvPr id="9" name="TextBox 8"/>
          <p:cNvSpPr txBox="1"/>
          <p:nvPr/>
        </p:nvSpPr>
        <p:spPr>
          <a:xfrm>
            <a:off x="1325880" y="2267712"/>
            <a:ext cx="6263640" cy="566928"/>
          </a:xfrm>
          <a:prstGeom prst="rect">
            <a:avLst/>
          </a:prstGeom>
          <a:noFill/>
        </p:spPr>
        <p:txBody>
          <a:bodyPr wrap="square" anchor="ctr" lIns="45720" rIns="45720" tIns="18288" bIns="18288">
            <a:spAutoFit/>
          </a:bodyPr>
          <a:lstStyle/>
          <a:p>
            <a:r>
              <a:rPr sz="2100" b="0" i="0">
                <a:solidFill>
                  <a:srgbClr val="22123F"/>
                </a:solidFill>
                <a:latin typeface="Arial"/>
              </a:rPr>
              <a:t>2/3 of 12. Divide by 3: that is 4.</a:t>
            </a:r>
          </a:p>
        </p:txBody>
      </p:sp>
      <p:sp>
        <p:nvSpPr>
          <p:cNvPr id="10" name="Rounded Rectangle 9"/>
          <p:cNvSpPr/>
          <p:nvPr/>
        </p:nvSpPr>
        <p:spPr>
          <a:xfrm>
            <a:off x="658368" y="2999232"/>
            <a:ext cx="7086600" cy="676656"/>
          </a:xfrm>
          <a:prstGeom prst="roundRect">
            <a:avLst>
              <a:gd name="adj" fmla="val 18000"/>
            </a:avLst>
          </a:prstGeom>
          <a:solidFill>
            <a:srgbClr val="FFFFFF"/>
          </a:solidFill>
          <a:ln w="25400">
            <a:solidFill>
              <a:srgbClr val="E6DEF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804672" y="3127248"/>
            <a:ext cx="384048" cy="384048"/>
          </a:xfrm>
          <a:prstGeom prst="ellipse">
            <a:avLst/>
          </a:prstGeom>
          <a:solidFill>
            <a:srgbClr val="F07A1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600" b="1" i="0">
                <a:solidFill>
                  <a:srgbClr val="FFFFFF"/>
                </a:solidFill>
                <a:latin typeface="Arial"/>
              </a:rPr>
              <a:t>2</a:t>
            </a:r>
          </a:p>
        </p:txBody>
      </p:sp>
      <p:sp>
        <p:nvSpPr>
          <p:cNvPr id="12" name="TextBox 11"/>
          <p:cNvSpPr txBox="1"/>
          <p:nvPr/>
        </p:nvSpPr>
        <p:spPr>
          <a:xfrm>
            <a:off x="1325880" y="3072384"/>
            <a:ext cx="6263640" cy="566928"/>
          </a:xfrm>
          <a:prstGeom prst="rect">
            <a:avLst/>
          </a:prstGeom>
          <a:noFill/>
        </p:spPr>
        <p:txBody>
          <a:bodyPr wrap="square" anchor="ctr" lIns="45720" rIns="45720" tIns="18288" bIns="18288">
            <a:spAutoFit/>
          </a:bodyPr>
          <a:lstStyle/>
          <a:p>
            <a:r>
              <a:rPr sz="2100" b="0" i="0">
                <a:solidFill>
                  <a:srgbClr val="22123F"/>
                </a:solidFill>
                <a:latin typeface="Arial"/>
              </a:rPr>
              <a:t>Now take TWO of them.</a:t>
            </a:r>
          </a:p>
        </p:txBody>
      </p:sp>
      <p:sp>
        <p:nvSpPr>
          <p:cNvPr id="13" name="Rounded Rectangle 12"/>
          <p:cNvSpPr/>
          <p:nvPr/>
        </p:nvSpPr>
        <p:spPr>
          <a:xfrm>
            <a:off x="658368" y="3849624"/>
            <a:ext cx="7086600" cy="886968"/>
          </a:xfrm>
          <a:prstGeom prst="roundRect">
            <a:avLst>
              <a:gd name="adj" fmla="val 16000"/>
            </a:avLst>
          </a:prstGeom>
          <a:solidFill>
            <a:srgbClr val="FCD60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868680" y="3922776"/>
            <a:ext cx="6720840" cy="274320"/>
          </a:xfrm>
          <a:prstGeom prst="rect">
            <a:avLst/>
          </a:prstGeom>
          <a:noFill/>
        </p:spPr>
        <p:txBody>
          <a:bodyPr wrap="square" anchor="t" lIns="45720" rIns="45720" tIns="18288" bIns="18288">
            <a:spAutoFit/>
          </a:bodyPr>
          <a:lstStyle/>
          <a:p>
            <a:r>
              <a:rPr sz="1200" b="1" i="0">
                <a:solidFill>
                  <a:srgbClr val="7E03F2"/>
                </a:solidFill>
                <a:latin typeface="Arial"/>
              </a:rPr>
              <a:t>REMEMBER</a:t>
            </a:r>
          </a:p>
        </p:txBody>
      </p:sp>
      <p:sp>
        <p:nvSpPr>
          <p:cNvPr id="15" name="TextBox 14"/>
          <p:cNvSpPr txBox="1"/>
          <p:nvPr/>
        </p:nvSpPr>
        <p:spPr>
          <a:xfrm>
            <a:off x="868680" y="4178808"/>
            <a:ext cx="6720840" cy="502920"/>
          </a:xfrm>
          <a:prstGeom prst="rect">
            <a:avLst/>
          </a:prstGeom>
          <a:noFill/>
        </p:spPr>
        <p:txBody>
          <a:bodyPr wrap="square" anchor="t" lIns="45720" rIns="45720" tIns="18288" bIns="18288">
            <a:spAutoFit/>
          </a:bodyPr>
          <a:lstStyle/>
          <a:p>
            <a:r>
              <a:rPr sz="2200" b="1" i="0">
                <a:solidFill>
                  <a:srgbClr val="2A1060"/>
                </a:solidFill>
                <a:latin typeface="Arial"/>
              </a:rPr>
              <a:t>8. Dividing was step one of two.</a:t>
            </a:r>
          </a:p>
        </p:txBody>
      </p:sp>
      <p:pic>
        <p:nvPicPr>
          <p:cNvPr id="16" name="Picture 15" descr="wondering.png"/>
          <p:cNvPicPr>
            <a:picLocks noChangeAspect="1"/>
          </p:cNvPicPr>
          <p:nvPr/>
        </p:nvPicPr>
        <p:blipFill>
          <a:blip r:embed="rId2"/>
          <a:stretch>
            <a:fillRect/>
          </a:stretch>
        </p:blipFill>
        <p:spPr>
          <a:xfrm>
            <a:off x="8588959" y="1737360"/>
            <a:ext cx="3328415" cy="5120640"/>
          </a:xfrm>
          <a:prstGeom prst="rect">
            <a:avLst/>
          </a:prstGeom>
        </p:spPr>
      </p:pic>
      <p:pic>
        <p:nvPicPr>
          <p:cNvPr id="17" name="Picture 16" descr="apple-touch-icon.png"/>
          <p:cNvPicPr>
            <a:picLocks noChangeAspect="1"/>
          </p:cNvPicPr>
          <p:nvPr/>
        </p:nvPicPr>
        <p:blipFill>
          <a:blip r:embed="rId3"/>
          <a:stretch>
            <a:fillRect/>
          </a:stretch>
        </p:blipFill>
        <p:spPr>
          <a:xfrm>
            <a:off x="658368" y="6428232"/>
            <a:ext cx="256032" cy="256032"/>
          </a:xfrm>
          <a:prstGeom prst="rect">
            <a:avLst/>
          </a:prstGeom>
        </p:spPr>
      </p:pic>
      <p:sp>
        <p:nvSpPr>
          <p:cNvPr id="18" name="TextBox 17"/>
          <p:cNvSpPr txBox="1"/>
          <p:nvPr/>
        </p:nvSpPr>
        <p:spPr>
          <a:xfrm>
            <a:off x="969264" y="6419088"/>
            <a:ext cx="4572000" cy="274320"/>
          </a:xfrm>
          <a:prstGeom prst="rect">
            <a:avLst/>
          </a:prstGeom>
          <a:noFill/>
        </p:spPr>
        <p:txBody>
          <a:bodyPr wrap="square" anchor="t" lIns="45720" rIns="45720" tIns="18288" bIns="18288">
            <a:spAutoFit/>
          </a:bodyPr>
          <a:lstStyle/>
          <a:p>
            <a:r>
              <a:rPr sz="1100" b="0" i="0">
                <a:solidFill>
                  <a:srgbClr val="6F6589"/>
                </a:solidFill>
                <a:latin typeface="Arial"/>
              </a:rPr>
              <a:t>Math With Mr DJ · mathwithmrdj.com · 6/12</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Oval 2"/>
          <p:cNvSpPr/>
          <p:nvPr/>
        </p:nvSpPr>
        <p:spPr>
          <a:xfrm>
            <a:off x="4983480" y="-2880360"/>
            <a:ext cx="4114800" cy="4114800"/>
          </a:xfrm>
          <a:prstGeom prst="ellipse">
            <a:avLst/>
          </a:prstGeom>
          <a:solidFill>
            <a:srgbClr val="E3E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Oval 3"/>
          <p:cNvSpPr/>
          <p:nvPr/>
        </p:nvSpPr>
        <p:spPr>
          <a:xfrm>
            <a:off x="-960120" y="5394960"/>
            <a:ext cx="2468880" cy="2468880"/>
          </a:xfrm>
          <a:prstGeom prst="ellipse">
            <a:avLst/>
          </a:prstGeom>
          <a:solidFill>
            <a:srgbClr val="E3E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ounded Rectangle 4"/>
          <p:cNvSpPr/>
          <p:nvPr/>
        </p:nvSpPr>
        <p:spPr>
          <a:xfrm>
            <a:off x="658368" y="457200"/>
            <a:ext cx="1618488" cy="384048"/>
          </a:xfrm>
          <a:prstGeom prst="roundRect">
            <a:avLst>
              <a:gd name="adj" fmla="val 50000"/>
            </a:avLst>
          </a:prstGeom>
          <a:solidFill>
            <a:srgbClr val="0049D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300" b="1" i="0">
                <a:solidFill>
                  <a:srgbClr val="FFFFFF"/>
                </a:solidFill>
                <a:latin typeface="Arial"/>
              </a:rPr>
              <a:t>BIG IDEA 5</a:t>
            </a:r>
          </a:p>
        </p:txBody>
      </p:sp>
      <p:sp>
        <p:nvSpPr>
          <p:cNvPr id="6" name="TextBox 5"/>
          <p:cNvSpPr txBox="1"/>
          <p:nvPr/>
        </p:nvSpPr>
        <p:spPr>
          <a:xfrm>
            <a:off x="658368" y="987552"/>
            <a:ext cx="7132320" cy="1097280"/>
          </a:xfrm>
          <a:prstGeom prst="rect">
            <a:avLst/>
          </a:prstGeom>
          <a:noFill/>
        </p:spPr>
        <p:txBody>
          <a:bodyPr wrap="square" anchor="ctr" lIns="45720" rIns="45720" tIns="18288" bIns="18288">
            <a:spAutoFit/>
          </a:bodyPr>
          <a:lstStyle/>
          <a:p>
            <a:r>
              <a:rPr sz="3600" b="1" i="0">
                <a:solidFill>
                  <a:srgbClr val="2A1060"/>
                </a:solidFill>
                <a:latin typeface="Arial"/>
              </a:rPr>
              <a:t>Mixed numbers: use improper</a:t>
            </a:r>
          </a:p>
        </p:txBody>
      </p:sp>
      <p:sp>
        <p:nvSpPr>
          <p:cNvPr id="7" name="Rounded Rectangle 6"/>
          <p:cNvSpPr/>
          <p:nvPr/>
        </p:nvSpPr>
        <p:spPr>
          <a:xfrm>
            <a:off x="658368" y="2194560"/>
            <a:ext cx="7086600" cy="676656"/>
          </a:xfrm>
          <a:prstGeom prst="roundRect">
            <a:avLst>
              <a:gd name="adj" fmla="val 18000"/>
            </a:avLst>
          </a:prstGeom>
          <a:solidFill>
            <a:srgbClr val="FFFFFF"/>
          </a:solidFill>
          <a:ln w="25400">
            <a:solidFill>
              <a:srgbClr val="E6DEF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Oval 7"/>
          <p:cNvSpPr/>
          <p:nvPr/>
        </p:nvSpPr>
        <p:spPr>
          <a:xfrm>
            <a:off x="804672" y="2322576"/>
            <a:ext cx="384048" cy="384048"/>
          </a:xfrm>
          <a:prstGeom prst="ellipse">
            <a:avLst/>
          </a:prstGeom>
          <a:solidFill>
            <a:srgbClr val="0049D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600" b="1" i="0">
                <a:solidFill>
                  <a:srgbClr val="FFFFFF"/>
                </a:solidFill>
                <a:latin typeface="Arial"/>
              </a:rPr>
              <a:t>1</a:t>
            </a:r>
          </a:p>
        </p:txBody>
      </p:sp>
      <p:sp>
        <p:nvSpPr>
          <p:cNvPr id="9" name="TextBox 8"/>
          <p:cNvSpPr txBox="1"/>
          <p:nvPr/>
        </p:nvSpPr>
        <p:spPr>
          <a:xfrm>
            <a:off x="1325880" y="2267712"/>
            <a:ext cx="6263640" cy="566928"/>
          </a:xfrm>
          <a:prstGeom prst="rect">
            <a:avLst/>
          </a:prstGeom>
          <a:noFill/>
        </p:spPr>
        <p:txBody>
          <a:bodyPr wrap="square" anchor="ctr" lIns="45720" rIns="45720" tIns="18288" bIns="18288">
            <a:spAutoFit/>
          </a:bodyPr>
          <a:lstStyle/>
          <a:p>
            <a:r>
              <a:rPr sz="2100" b="0" i="0">
                <a:solidFill>
                  <a:srgbClr val="22123F"/>
                </a:solidFill>
                <a:latin typeface="Arial"/>
              </a:rPr>
              <a:t>2½ × 1½ = 5/2 × 3/2 = 15/4 = 3¾.</a:t>
            </a:r>
          </a:p>
        </p:txBody>
      </p:sp>
      <p:sp>
        <p:nvSpPr>
          <p:cNvPr id="10" name="Rounded Rectangle 9"/>
          <p:cNvSpPr/>
          <p:nvPr/>
        </p:nvSpPr>
        <p:spPr>
          <a:xfrm>
            <a:off x="658368" y="2999232"/>
            <a:ext cx="7086600" cy="676656"/>
          </a:xfrm>
          <a:prstGeom prst="roundRect">
            <a:avLst>
              <a:gd name="adj" fmla="val 18000"/>
            </a:avLst>
          </a:prstGeom>
          <a:solidFill>
            <a:srgbClr val="FFFFFF"/>
          </a:solidFill>
          <a:ln w="25400">
            <a:solidFill>
              <a:srgbClr val="E6DEF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804672" y="3127248"/>
            <a:ext cx="384048" cy="384048"/>
          </a:xfrm>
          <a:prstGeom prst="ellipse">
            <a:avLst/>
          </a:prstGeom>
          <a:solidFill>
            <a:srgbClr val="F07A1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600" b="1" i="0">
                <a:solidFill>
                  <a:srgbClr val="FFFFFF"/>
                </a:solidFill>
                <a:latin typeface="Arial"/>
              </a:rPr>
              <a:t>2</a:t>
            </a:r>
          </a:p>
        </p:txBody>
      </p:sp>
      <p:sp>
        <p:nvSpPr>
          <p:cNvPr id="12" name="TextBox 11"/>
          <p:cNvSpPr txBox="1"/>
          <p:nvPr/>
        </p:nvSpPr>
        <p:spPr>
          <a:xfrm>
            <a:off x="1325880" y="3072384"/>
            <a:ext cx="6263640" cy="566928"/>
          </a:xfrm>
          <a:prstGeom prst="rect">
            <a:avLst/>
          </a:prstGeom>
          <a:noFill/>
        </p:spPr>
        <p:txBody>
          <a:bodyPr wrap="square" anchor="ctr" lIns="45720" rIns="45720" tIns="18288" bIns="18288">
            <a:spAutoFit/>
          </a:bodyPr>
          <a:lstStyle/>
          <a:p>
            <a:r>
              <a:rPr sz="2100" b="0" i="0">
                <a:solidFill>
                  <a:srgbClr val="22123F"/>
                </a:solidFill>
                <a:latin typeface="Arial"/>
              </a:rPr>
              <a:t>Part by part gives 2¼ — two pieces missing.</a:t>
            </a:r>
          </a:p>
        </p:txBody>
      </p:sp>
      <p:sp>
        <p:nvSpPr>
          <p:cNvPr id="13" name="Rounded Rectangle 12"/>
          <p:cNvSpPr/>
          <p:nvPr/>
        </p:nvSpPr>
        <p:spPr>
          <a:xfrm>
            <a:off x="658368" y="3849624"/>
            <a:ext cx="7086600" cy="886968"/>
          </a:xfrm>
          <a:prstGeom prst="roundRect">
            <a:avLst>
              <a:gd name="adj" fmla="val 16000"/>
            </a:avLst>
          </a:prstGeom>
          <a:solidFill>
            <a:srgbClr val="FCD60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868680" y="3922776"/>
            <a:ext cx="6720840" cy="274320"/>
          </a:xfrm>
          <a:prstGeom prst="rect">
            <a:avLst/>
          </a:prstGeom>
          <a:noFill/>
        </p:spPr>
        <p:txBody>
          <a:bodyPr wrap="square" anchor="t" lIns="45720" rIns="45720" tIns="18288" bIns="18288">
            <a:spAutoFit/>
          </a:bodyPr>
          <a:lstStyle/>
          <a:p>
            <a:r>
              <a:rPr sz="1200" b="1" i="0">
                <a:solidFill>
                  <a:srgbClr val="7E03F2"/>
                </a:solidFill>
                <a:latin typeface="Arial"/>
              </a:rPr>
              <a:t>REMEMBER</a:t>
            </a:r>
          </a:p>
        </p:txBody>
      </p:sp>
      <p:sp>
        <p:nvSpPr>
          <p:cNvPr id="15" name="TextBox 14"/>
          <p:cNvSpPr txBox="1"/>
          <p:nvPr/>
        </p:nvSpPr>
        <p:spPr>
          <a:xfrm>
            <a:off x="868680" y="4178808"/>
            <a:ext cx="6720840" cy="502920"/>
          </a:xfrm>
          <a:prstGeom prst="rect">
            <a:avLst/>
          </a:prstGeom>
          <a:noFill/>
        </p:spPr>
        <p:txBody>
          <a:bodyPr wrap="square" anchor="t" lIns="45720" rIns="45720" tIns="18288" bIns="18288">
            <a:spAutoFit/>
          </a:bodyPr>
          <a:lstStyle/>
          <a:p>
            <a:r>
              <a:rPr sz="2200" b="1" i="0">
                <a:solidFill>
                  <a:srgbClr val="2A1060"/>
                </a:solidFill>
                <a:latin typeface="Arial"/>
              </a:rPr>
              <a:t>2 × ½ and 1 × ½. That is the 1½.</a:t>
            </a:r>
          </a:p>
        </p:txBody>
      </p:sp>
      <p:pic>
        <p:nvPicPr>
          <p:cNvPr id="16" name="Picture 15" descr="approves.png"/>
          <p:cNvPicPr>
            <a:picLocks noChangeAspect="1"/>
          </p:cNvPicPr>
          <p:nvPr/>
        </p:nvPicPr>
        <p:blipFill>
          <a:blip r:embed="rId2"/>
          <a:stretch>
            <a:fillRect/>
          </a:stretch>
        </p:blipFill>
        <p:spPr>
          <a:xfrm>
            <a:off x="7985455" y="3135472"/>
            <a:ext cx="3931920" cy="3722527"/>
          </a:xfrm>
          <a:prstGeom prst="rect">
            <a:avLst/>
          </a:prstGeom>
        </p:spPr>
      </p:pic>
      <p:pic>
        <p:nvPicPr>
          <p:cNvPr id="17" name="Picture 16" descr="apple-touch-icon.png"/>
          <p:cNvPicPr>
            <a:picLocks noChangeAspect="1"/>
          </p:cNvPicPr>
          <p:nvPr/>
        </p:nvPicPr>
        <p:blipFill>
          <a:blip r:embed="rId3"/>
          <a:stretch>
            <a:fillRect/>
          </a:stretch>
        </p:blipFill>
        <p:spPr>
          <a:xfrm>
            <a:off x="658368" y="6428232"/>
            <a:ext cx="256032" cy="256032"/>
          </a:xfrm>
          <a:prstGeom prst="rect">
            <a:avLst/>
          </a:prstGeom>
        </p:spPr>
      </p:pic>
      <p:sp>
        <p:nvSpPr>
          <p:cNvPr id="18" name="TextBox 17"/>
          <p:cNvSpPr txBox="1"/>
          <p:nvPr/>
        </p:nvSpPr>
        <p:spPr>
          <a:xfrm>
            <a:off x="969264" y="6419088"/>
            <a:ext cx="4572000" cy="274320"/>
          </a:xfrm>
          <a:prstGeom prst="rect">
            <a:avLst/>
          </a:prstGeom>
          <a:noFill/>
        </p:spPr>
        <p:txBody>
          <a:bodyPr wrap="square" anchor="t" lIns="45720" rIns="45720" tIns="18288" bIns="18288">
            <a:spAutoFit/>
          </a:bodyPr>
          <a:lstStyle/>
          <a:p>
            <a:r>
              <a:rPr sz="1100" b="0" i="0">
                <a:solidFill>
                  <a:srgbClr val="6F6589"/>
                </a:solidFill>
                <a:latin typeface="Arial"/>
              </a:rPr>
              <a:t>Math With Mr DJ · mathwithmrdj.com · 7/12</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1F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Oval 2"/>
          <p:cNvSpPr/>
          <p:nvPr/>
        </p:nvSpPr>
        <p:spPr>
          <a:xfrm>
            <a:off x="4983480" y="-2880360"/>
            <a:ext cx="4114800" cy="4114800"/>
          </a:xfrm>
          <a:prstGeom prst="ellipse">
            <a:avLst/>
          </a:prstGeom>
          <a:solidFill>
            <a:srgbClr val="FFD9D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Oval 3"/>
          <p:cNvSpPr/>
          <p:nvPr/>
        </p:nvSpPr>
        <p:spPr>
          <a:xfrm>
            <a:off x="-960120" y="5394960"/>
            <a:ext cx="2468880" cy="2468880"/>
          </a:xfrm>
          <a:prstGeom prst="ellipse">
            <a:avLst/>
          </a:prstGeom>
          <a:solidFill>
            <a:srgbClr val="FFD9D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ounded Rectangle 4"/>
          <p:cNvSpPr/>
          <p:nvPr/>
        </p:nvSpPr>
        <p:spPr>
          <a:xfrm>
            <a:off x="658368" y="457200"/>
            <a:ext cx="2112264" cy="384048"/>
          </a:xfrm>
          <a:prstGeom prst="roundRect">
            <a:avLst>
              <a:gd name="adj" fmla="val 50000"/>
            </a:avLst>
          </a:prstGeom>
          <a:solidFill>
            <a:srgbClr val="D9363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300" b="1" i="0">
                <a:solidFill>
                  <a:srgbClr val="FFFFFF"/>
                </a:solidFill>
                <a:latin typeface="Arial"/>
              </a:rPr>
              <a:t>SPOT THE SLIP!</a:t>
            </a:r>
          </a:p>
        </p:txBody>
      </p:sp>
      <p:sp>
        <p:nvSpPr>
          <p:cNvPr id="6" name="Rounded Rectangle 5"/>
          <p:cNvSpPr/>
          <p:nvPr/>
        </p:nvSpPr>
        <p:spPr>
          <a:xfrm>
            <a:off x="9933127" y="457200"/>
            <a:ext cx="1664207" cy="402336"/>
          </a:xfrm>
          <a:prstGeom prst="roundRect">
            <a:avLst>
              <a:gd name="adj" fmla="val 50000"/>
            </a:avLst>
          </a:prstGeom>
          <a:solidFill>
            <a:srgbClr val="2A106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300" b="1" i="0">
                <a:solidFill>
                  <a:srgbClr val="FCD604"/>
                </a:solidFill>
                <a:latin typeface="Arial"/>
              </a:rPr>
              <a:t>Turn &amp; talk</a:t>
            </a:r>
          </a:p>
        </p:txBody>
      </p:sp>
      <p:sp>
        <p:nvSpPr>
          <p:cNvPr id="7" name="TextBox 6"/>
          <p:cNvSpPr txBox="1"/>
          <p:nvPr/>
        </p:nvSpPr>
        <p:spPr>
          <a:xfrm>
            <a:off x="658368" y="987552"/>
            <a:ext cx="7132320" cy="1097280"/>
          </a:xfrm>
          <a:prstGeom prst="rect">
            <a:avLst/>
          </a:prstGeom>
          <a:noFill/>
        </p:spPr>
        <p:txBody>
          <a:bodyPr wrap="square" anchor="ctr" lIns="45720" rIns="45720" tIns="18288" bIns="18288">
            <a:spAutoFit/>
          </a:bodyPr>
          <a:lstStyle/>
          <a:p>
            <a:r>
              <a:rPr sz="3400" b="1" i="0">
                <a:solidFill>
                  <a:srgbClr val="2A1060"/>
                </a:solidFill>
                <a:latin typeface="Arial"/>
              </a:rPr>
              <a:t>Something went wrong here…</a:t>
            </a:r>
          </a:p>
        </p:txBody>
      </p:sp>
      <p:sp>
        <p:nvSpPr>
          <p:cNvPr id="8" name="Rounded Rectangle 7"/>
          <p:cNvSpPr/>
          <p:nvPr/>
        </p:nvSpPr>
        <p:spPr>
          <a:xfrm>
            <a:off x="658368" y="2103120"/>
            <a:ext cx="6949440" cy="1051560"/>
          </a:xfrm>
          <a:prstGeom prst="roundRect">
            <a:avLst>
              <a:gd name="adj" fmla="val 16000"/>
            </a:avLst>
          </a:prstGeom>
          <a:solidFill>
            <a:srgbClr val="FFFFFF"/>
          </a:solidFill>
          <a:ln w="38100">
            <a:solidFill>
              <a:srgbClr val="D9363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68680" y="2157984"/>
            <a:ext cx="6583680" cy="274320"/>
          </a:xfrm>
          <a:prstGeom prst="rect">
            <a:avLst/>
          </a:prstGeom>
          <a:noFill/>
        </p:spPr>
        <p:txBody>
          <a:bodyPr wrap="square" anchor="t" lIns="45720" rIns="45720" tIns="18288" bIns="18288">
            <a:spAutoFit/>
          </a:bodyPr>
          <a:lstStyle/>
          <a:p>
            <a:r>
              <a:rPr sz="1200" b="1" i="0">
                <a:solidFill>
                  <a:srgbClr val="D9363E"/>
                </a:solidFill>
                <a:latin typeface="Arial"/>
              </a:rPr>
              <a:t>THE PROBLEM</a:t>
            </a:r>
          </a:p>
        </p:txBody>
      </p:sp>
      <p:sp>
        <p:nvSpPr>
          <p:cNvPr id="10" name="TextBox 9"/>
          <p:cNvSpPr txBox="1"/>
          <p:nvPr/>
        </p:nvSpPr>
        <p:spPr>
          <a:xfrm>
            <a:off x="868680" y="2432304"/>
            <a:ext cx="6583680" cy="685800"/>
          </a:xfrm>
          <a:prstGeom prst="rect">
            <a:avLst/>
          </a:prstGeom>
          <a:noFill/>
        </p:spPr>
        <p:txBody>
          <a:bodyPr wrap="square" anchor="t" lIns="45720" rIns="45720" tIns="18288" bIns="18288">
            <a:spAutoFit/>
          </a:bodyPr>
          <a:lstStyle/>
          <a:p>
            <a:r>
              <a:rPr sz="2400" b="1" i="0">
                <a:solidFill>
                  <a:srgbClr val="2A1060"/>
                </a:solidFill>
                <a:latin typeface="Arial"/>
              </a:rPr>
              <a:t>Work out 3/4 × 2/5</a:t>
            </a:r>
          </a:p>
        </p:txBody>
      </p:sp>
      <p:sp>
        <p:nvSpPr>
          <p:cNvPr id="11" name="Rounded Rectangle 10"/>
          <p:cNvSpPr/>
          <p:nvPr/>
        </p:nvSpPr>
        <p:spPr>
          <a:xfrm>
            <a:off x="658368" y="3291840"/>
            <a:ext cx="6949440" cy="1499616"/>
          </a:xfrm>
          <a:prstGeom prst="roundRect">
            <a:avLst>
              <a:gd name="adj" fmla="val 16000"/>
            </a:avLst>
          </a:prstGeom>
          <a:solidFill>
            <a:srgbClr val="FFFFFF"/>
          </a:solidFill>
          <a:ln w="25400">
            <a:solidFill>
              <a:srgbClr val="F3C4C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68680" y="3346704"/>
            <a:ext cx="6583680" cy="274320"/>
          </a:xfrm>
          <a:prstGeom prst="rect">
            <a:avLst/>
          </a:prstGeom>
          <a:noFill/>
        </p:spPr>
        <p:txBody>
          <a:bodyPr wrap="square" anchor="t" lIns="45720" rIns="45720" tIns="18288" bIns="18288">
            <a:spAutoFit/>
          </a:bodyPr>
          <a:lstStyle/>
          <a:p>
            <a:r>
              <a:rPr sz="1200" b="1" i="0">
                <a:solidFill>
                  <a:srgbClr val="D9363E"/>
                </a:solidFill>
                <a:latin typeface="Arial"/>
              </a:rPr>
              <a:t>WHAT A STUDENT DID</a:t>
            </a:r>
          </a:p>
        </p:txBody>
      </p:sp>
      <p:sp>
        <p:nvSpPr>
          <p:cNvPr id="13" name="TextBox 12"/>
          <p:cNvSpPr txBox="1"/>
          <p:nvPr/>
        </p:nvSpPr>
        <p:spPr>
          <a:xfrm>
            <a:off x="868680" y="3611880"/>
            <a:ext cx="6583680" cy="1133856"/>
          </a:xfrm>
          <a:prstGeom prst="rect">
            <a:avLst/>
          </a:prstGeom>
          <a:noFill/>
        </p:spPr>
        <p:txBody>
          <a:bodyPr wrap="square" anchor="t" lIns="45720" rIns="45720" tIns="18288" bIns="18288">
            <a:spAutoFit/>
          </a:bodyPr>
          <a:lstStyle/>
          <a:p>
            <a:r>
              <a:rPr sz="1900" b="0" i="0">
                <a:solidFill>
                  <a:srgbClr val="22123F"/>
                </a:solidFill>
                <a:latin typeface="Arial"/>
              </a:rPr>
              <a:t>Answered 6/20 unsimplified, or added the fractions instead. 3/10 is less than both 3/4 and 2/5, which is the size check.</a:t>
            </a:r>
          </a:p>
        </p:txBody>
      </p:sp>
      <p:sp>
        <p:nvSpPr>
          <p:cNvPr id="14" name="Rounded Rectangle 13"/>
          <p:cNvSpPr/>
          <p:nvPr/>
        </p:nvSpPr>
        <p:spPr>
          <a:xfrm>
            <a:off x="658368" y="4928616"/>
            <a:ext cx="7086600" cy="886968"/>
          </a:xfrm>
          <a:prstGeom prst="roundRect">
            <a:avLst>
              <a:gd name="adj" fmla="val 16000"/>
            </a:avLst>
          </a:prstGeom>
          <a:solidFill>
            <a:srgbClr val="FFE1E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868680" y="5001768"/>
            <a:ext cx="6720840" cy="274320"/>
          </a:xfrm>
          <a:prstGeom prst="rect">
            <a:avLst/>
          </a:prstGeom>
          <a:noFill/>
        </p:spPr>
        <p:txBody>
          <a:bodyPr wrap="square" anchor="t" lIns="45720" rIns="45720" tIns="18288" bIns="18288">
            <a:spAutoFit/>
          </a:bodyPr>
          <a:lstStyle/>
          <a:p>
            <a:r>
              <a:rPr sz="1200" b="1" i="0">
                <a:solidFill>
                  <a:srgbClr val="D9363E"/>
                </a:solidFill>
                <a:latin typeface="Arial"/>
              </a:rPr>
              <a:t>YOUR MISSION</a:t>
            </a:r>
          </a:p>
        </p:txBody>
      </p:sp>
      <p:sp>
        <p:nvSpPr>
          <p:cNvPr id="16" name="TextBox 15"/>
          <p:cNvSpPr txBox="1"/>
          <p:nvPr/>
        </p:nvSpPr>
        <p:spPr>
          <a:xfrm>
            <a:off x="868680" y="5257800"/>
            <a:ext cx="6720840" cy="502920"/>
          </a:xfrm>
          <a:prstGeom prst="rect">
            <a:avLst/>
          </a:prstGeom>
          <a:noFill/>
        </p:spPr>
        <p:txBody>
          <a:bodyPr wrap="square" anchor="t" lIns="45720" rIns="45720" tIns="18288" bIns="18288">
            <a:spAutoFit/>
          </a:bodyPr>
          <a:lstStyle/>
          <a:p>
            <a:r>
              <a:rPr sz="2200" b="1" i="0">
                <a:solidFill>
                  <a:srgbClr val="8A1F25"/>
                </a:solidFill>
                <a:latin typeface="Arial"/>
              </a:rPr>
              <a:t>What went wrong? What’s the right answer?</a:t>
            </a:r>
          </a:p>
        </p:txBody>
      </p:sp>
      <p:pic>
        <p:nvPicPr>
          <p:cNvPr id="17" name="Picture 16" descr="facepalm.png"/>
          <p:cNvPicPr>
            <a:picLocks noChangeAspect="1"/>
          </p:cNvPicPr>
          <p:nvPr/>
        </p:nvPicPr>
        <p:blipFill>
          <a:blip r:embed="rId2"/>
          <a:stretch>
            <a:fillRect/>
          </a:stretch>
        </p:blipFill>
        <p:spPr>
          <a:xfrm>
            <a:off x="7985455" y="3249354"/>
            <a:ext cx="3931920" cy="3608645"/>
          </a:xfrm>
          <a:prstGeom prst="rect">
            <a:avLst/>
          </a:prstGeom>
        </p:spPr>
      </p:pic>
      <p:pic>
        <p:nvPicPr>
          <p:cNvPr id="18" name="Picture 17" descr="apple-touch-icon.png"/>
          <p:cNvPicPr>
            <a:picLocks noChangeAspect="1"/>
          </p:cNvPicPr>
          <p:nvPr/>
        </p:nvPicPr>
        <p:blipFill>
          <a:blip r:embed="rId3"/>
          <a:stretch>
            <a:fillRect/>
          </a:stretch>
        </p:blipFill>
        <p:spPr>
          <a:xfrm>
            <a:off x="658368" y="6428232"/>
            <a:ext cx="256032" cy="256032"/>
          </a:xfrm>
          <a:prstGeom prst="rect">
            <a:avLst/>
          </a:prstGeom>
        </p:spPr>
      </p:pic>
      <p:sp>
        <p:nvSpPr>
          <p:cNvPr id="19" name="TextBox 18"/>
          <p:cNvSpPr txBox="1"/>
          <p:nvPr/>
        </p:nvSpPr>
        <p:spPr>
          <a:xfrm>
            <a:off x="969264" y="6419088"/>
            <a:ext cx="4572000" cy="274320"/>
          </a:xfrm>
          <a:prstGeom prst="rect">
            <a:avLst/>
          </a:prstGeom>
          <a:noFill/>
        </p:spPr>
        <p:txBody>
          <a:bodyPr wrap="square" anchor="t" lIns="45720" rIns="45720" tIns="18288" bIns="18288">
            <a:spAutoFit/>
          </a:bodyPr>
          <a:lstStyle/>
          <a:p>
            <a:r>
              <a:rPr sz="1100" b="0" i="0">
                <a:solidFill>
                  <a:srgbClr val="6F6589"/>
                </a:solidFill>
                <a:latin typeface="Arial"/>
              </a:rPr>
              <a:t>Math With Mr DJ · mathwithmrdj.com · 8/12</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8D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Oval 2"/>
          <p:cNvSpPr/>
          <p:nvPr/>
        </p:nvSpPr>
        <p:spPr>
          <a:xfrm>
            <a:off x="4983480" y="-2880360"/>
            <a:ext cx="4114800" cy="4114800"/>
          </a:xfrm>
          <a:prstGeom prst="ellipse">
            <a:avLst/>
          </a:prstGeom>
          <a:solidFill>
            <a:srgbClr val="FFE9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Oval 3"/>
          <p:cNvSpPr/>
          <p:nvPr/>
        </p:nvSpPr>
        <p:spPr>
          <a:xfrm>
            <a:off x="-960120" y="5394960"/>
            <a:ext cx="2468880" cy="2468880"/>
          </a:xfrm>
          <a:prstGeom prst="ellipse">
            <a:avLst/>
          </a:prstGeom>
          <a:solidFill>
            <a:srgbClr val="FFE9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ounded Rectangle 4"/>
          <p:cNvSpPr/>
          <p:nvPr/>
        </p:nvSpPr>
        <p:spPr>
          <a:xfrm>
            <a:off x="658368" y="457200"/>
            <a:ext cx="2482596" cy="384048"/>
          </a:xfrm>
          <a:prstGeom prst="roundRect">
            <a:avLst>
              <a:gd name="adj" fmla="val 50000"/>
            </a:avLst>
          </a:prstGeom>
          <a:solidFill>
            <a:srgbClr val="F2C20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300" b="1" i="0">
                <a:solidFill>
                  <a:srgbClr val="2A1060"/>
                </a:solidFill>
                <a:latin typeface="Arial"/>
              </a:rPr>
              <a:t>WATCH MR DJ SOLVE</a:t>
            </a:r>
          </a:p>
        </p:txBody>
      </p:sp>
      <p:sp>
        <p:nvSpPr>
          <p:cNvPr id="6" name="Rounded Rectangle 5"/>
          <p:cNvSpPr/>
          <p:nvPr/>
        </p:nvSpPr>
        <p:spPr>
          <a:xfrm>
            <a:off x="9603943" y="457200"/>
            <a:ext cx="1993391" cy="402336"/>
          </a:xfrm>
          <a:prstGeom prst="roundRect">
            <a:avLst>
              <a:gd name="adj" fmla="val 50000"/>
            </a:avLst>
          </a:prstGeom>
          <a:solidFill>
            <a:srgbClr val="2A106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300" b="1" i="0">
                <a:solidFill>
                  <a:srgbClr val="FCD604"/>
                </a:solidFill>
                <a:latin typeface="Arial"/>
              </a:rPr>
              <a:t>Copy the steps</a:t>
            </a:r>
          </a:p>
        </p:txBody>
      </p:sp>
      <p:sp>
        <p:nvSpPr>
          <p:cNvPr id="7" name="TextBox 6"/>
          <p:cNvSpPr txBox="1"/>
          <p:nvPr/>
        </p:nvSpPr>
        <p:spPr>
          <a:xfrm>
            <a:off x="658368" y="1024128"/>
            <a:ext cx="7132320" cy="822960"/>
          </a:xfrm>
          <a:prstGeom prst="rect">
            <a:avLst/>
          </a:prstGeom>
          <a:noFill/>
        </p:spPr>
        <p:txBody>
          <a:bodyPr wrap="square" anchor="ctr" lIns="45720" rIns="45720" tIns="18288" bIns="18288">
            <a:spAutoFit/>
          </a:bodyPr>
          <a:lstStyle/>
          <a:p>
            <a:r>
              <a:rPr sz="2800" b="1" i="0">
                <a:solidFill>
                  <a:srgbClr val="2A1060"/>
                </a:solidFill>
                <a:latin typeface="Arial"/>
              </a:rPr>
              <a:t>Work out 3/4 × 2/5</a:t>
            </a:r>
          </a:p>
        </p:txBody>
      </p:sp>
      <p:sp>
        <p:nvSpPr>
          <p:cNvPr id="8" name="Rounded Rectangle 7"/>
          <p:cNvSpPr/>
          <p:nvPr/>
        </p:nvSpPr>
        <p:spPr>
          <a:xfrm>
            <a:off x="658368" y="1965960"/>
            <a:ext cx="7086600" cy="676656"/>
          </a:xfrm>
          <a:prstGeom prst="roundRect">
            <a:avLst>
              <a:gd name="adj" fmla="val 18000"/>
            </a:avLst>
          </a:prstGeom>
          <a:solidFill>
            <a:srgbClr val="FFFFFF"/>
          </a:solidFill>
          <a:ln w="25400">
            <a:solidFill>
              <a:srgbClr val="E6DEF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Oval 8"/>
          <p:cNvSpPr/>
          <p:nvPr/>
        </p:nvSpPr>
        <p:spPr>
          <a:xfrm>
            <a:off x="804672" y="2093976"/>
            <a:ext cx="384048" cy="384048"/>
          </a:xfrm>
          <a:prstGeom prst="ellipse">
            <a:avLst/>
          </a:prstGeom>
          <a:solidFill>
            <a:srgbClr val="0049D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600" b="1" i="0">
                <a:solidFill>
                  <a:srgbClr val="FFFFFF"/>
                </a:solidFill>
                <a:latin typeface="Arial"/>
              </a:rPr>
              <a:t>1</a:t>
            </a:r>
          </a:p>
        </p:txBody>
      </p:sp>
      <p:sp>
        <p:nvSpPr>
          <p:cNvPr id="10" name="TextBox 9"/>
          <p:cNvSpPr txBox="1"/>
          <p:nvPr/>
        </p:nvSpPr>
        <p:spPr>
          <a:xfrm>
            <a:off x="1325880" y="2039112"/>
            <a:ext cx="6263640" cy="566928"/>
          </a:xfrm>
          <a:prstGeom prst="rect">
            <a:avLst/>
          </a:prstGeom>
          <a:noFill/>
        </p:spPr>
        <p:txBody>
          <a:bodyPr wrap="square" anchor="ctr" lIns="45720" rIns="45720" tIns="18288" bIns="18288">
            <a:spAutoFit/>
          </a:bodyPr>
          <a:lstStyle/>
          <a:p>
            <a:r>
              <a:rPr sz="2100" b="0" i="0">
                <a:solidFill>
                  <a:srgbClr val="22123F"/>
                </a:solidFill>
                <a:latin typeface="Arial"/>
              </a:rPr>
              <a:t>3/4 × 2/5 = 6/20, which simplifies to 3/10.</a:t>
            </a:r>
          </a:p>
        </p:txBody>
      </p:sp>
      <p:sp>
        <p:nvSpPr>
          <p:cNvPr id="11" name="Rounded Rectangle 10"/>
          <p:cNvSpPr/>
          <p:nvPr/>
        </p:nvSpPr>
        <p:spPr>
          <a:xfrm>
            <a:off x="658368" y="2770632"/>
            <a:ext cx="7086600" cy="676656"/>
          </a:xfrm>
          <a:prstGeom prst="roundRect">
            <a:avLst>
              <a:gd name="adj" fmla="val 18000"/>
            </a:avLst>
          </a:prstGeom>
          <a:solidFill>
            <a:srgbClr val="FFFFFF"/>
          </a:solidFill>
          <a:ln w="25400">
            <a:solidFill>
              <a:srgbClr val="E6DEF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Oval 11"/>
          <p:cNvSpPr/>
          <p:nvPr/>
        </p:nvSpPr>
        <p:spPr>
          <a:xfrm>
            <a:off x="804672" y="2898648"/>
            <a:ext cx="384048" cy="384048"/>
          </a:xfrm>
          <a:prstGeom prst="ellipse">
            <a:avLst/>
          </a:prstGeom>
          <a:solidFill>
            <a:srgbClr val="F07A1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600" b="1" i="0">
                <a:solidFill>
                  <a:srgbClr val="FFFFFF"/>
                </a:solidFill>
                <a:latin typeface="Arial"/>
              </a:rPr>
              <a:t>2</a:t>
            </a:r>
          </a:p>
        </p:txBody>
      </p:sp>
      <p:sp>
        <p:nvSpPr>
          <p:cNvPr id="13" name="TextBox 12"/>
          <p:cNvSpPr txBox="1"/>
          <p:nvPr/>
        </p:nvSpPr>
        <p:spPr>
          <a:xfrm>
            <a:off x="1325880" y="2843784"/>
            <a:ext cx="6263640" cy="566928"/>
          </a:xfrm>
          <a:prstGeom prst="rect">
            <a:avLst/>
          </a:prstGeom>
          <a:noFill/>
        </p:spPr>
        <p:txBody>
          <a:bodyPr wrap="square" anchor="ctr" lIns="45720" rIns="45720" tIns="18288" bIns="18288">
            <a:spAutoFit/>
          </a:bodyPr>
          <a:lstStyle/>
          <a:p>
            <a:r>
              <a:rPr sz="2100" b="0" i="0">
                <a:solidFill>
                  <a:srgbClr val="22123F"/>
                </a:solidFill>
                <a:latin typeface="Arial"/>
              </a:rPr>
              <a:t>Smaller than both factors.</a:t>
            </a:r>
          </a:p>
        </p:txBody>
      </p:sp>
      <p:sp>
        <p:nvSpPr>
          <p:cNvPr id="14" name="Rounded Rectangle 13"/>
          <p:cNvSpPr/>
          <p:nvPr/>
        </p:nvSpPr>
        <p:spPr>
          <a:xfrm>
            <a:off x="658368" y="3575303"/>
            <a:ext cx="7086600" cy="1060704"/>
          </a:xfrm>
          <a:prstGeom prst="roundRect">
            <a:avLst>
              <a:gd name="adj" fmla="val 18000"/>
            </a:avLst>
          </a:prstGeom>
          <a:solidFill>
            <a:srgbClr val="FFFFFF"/>
          </a:solidFill>
          <a:ln w="25400">
            <a:solidFill>
              <a:srgbClr val="E6DEF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Oval 14"/>
          <p:cNvSpPr/>
          <p:nvPr/>
        </p:nvSpPr>
        <p:spPr>
          <a:xfrm>
            <a:off x="804672" y="3703320"/>
            <a:ext cx="384048" cy="384048"/>
          </a:xfrm>
          <a:prstGeom prst="ellipse">
            <a:avLst/>
          </a:prstGeom>
          <a:solidFill>
            <a:srgbClr val="1F9D55"/>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600" b="1" i="0">
                <a:solidFill>
                  <a:srgbClr val="FFFFFF"/>
                </a:solidFill>
                <a:latin typeface="Arial"/>
              </a:rPr>
              <a:t>3</a:t>
            </a:r>
          </a:p>
        </p:txBody>
      </p:sp>
      <p:sp>
        <p:nvSpPr>
          <p:cNvPr id="16" name="TextBox 15"/>
          <p:cNvSpPr txBox="1"/>
          <p:nvPr/>
        </p:nvSpPr>
        <p:spPr>
          <a:xfrm>
            <a:off x="1325880" y="3648456"/>
            <a:ext cx="6263640" cy="950976"/>
          </a:xfrm>
          <a:prstGeom prst="rect">
            <a:avLst/>
          </a:prstGeom>
          <a:noFill/>
        </p:spPr>
        <p:txBody>
          <a:bodyPr wrap="square" anchor="ctr" lIns="45720" rIns="45720" tIns="18288" bIns="18288">
            <a:spAutoFit/>
          </a:bodyPr>
          <a:lstStyle/>
          <a:p>
            <a:r>
              <a:rPr sz="2100" b="0" i="0">
                <a:solidFill>
                  <a:srgbClr val="22123F"/>
                </a:solidFill>
                <a:latin typeface="Arial"/>
              </a:rPr>
              <a:t>This is the one where cancelling first is quicker: the 2 and the 4 share a factor.</a:t>
            </a:r>
          </a:p>
        </p:txBody>
      </p:sp>
      <p:sp>
        <p:nvSpPr>
          <p:cNvPr id="17" name="Rounded Rectangle 16"/>
          <p:cNvSpPr/>
          <p:nvPr/>
        </p:nvSpPr>
        <p:spPr>
          <a:xfrm>
            <a:off x="1874519" y="4837175"/>
            <a:ext cx="3291840" cy="566928"/>
          </a:xfrm>
          <a:prstGeom prst="roundRect">
            <a:avLst>
              <a:gd name="adj" fmla="val 25000"/>
            </a:avLst>
          </a:prstGeom>
          <a:solidFill>
            <a:srgbClr val="FFFFFF"/>
          </a:solidFill>
          <a:ln w="38100">
            <a:solidFill>
              <a:srgbClr val="7E03F2"/>
            </a:solid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2200" b="1" i="0">
                <a:solidFill>
                  <a:srgbClr val="7E03F2"/>
                </a:solidFill>
                <a:latin typeface="Arial"/>
              </a:rPr>
              <a:t>3/10</a:t>
            </a:r>
          </a:p>
        </p:txBody>
      </p:sp>
      <p:sp>
        <p:nvSpPr>
          <p:cNvPr id="18" name="TextBox 17"/>
          <p:cNvSpPr txBox="1"/>
          <p:nvPr/>
        </p:nvSpPr>
        <p:spPr>
          <a:xfrm>
            <a:off x="658368" y="4892039"/>
            <a:ext cx="1280160" cy="457200"/>
          </a:xfrm>
          <a:prstGeom prst="rect">
            <a:avLst/>
          </a:prstGeom>
          <a:noFill/>
        </p:spPr>
        <p:txBody>
          <a:bodyPr wrap="square" anchor="t" lIns="45720" rIns="45720" tIns="18288" bIns="18288">
            <a:spAutoFit/>
          </a:bodyPr>
          <a:lstStyle/>
          <a:p>
            <a:r>
              <a:rPr sz="2200" b="1" i="0">
                <a:solidFill>
                  <a:srgbClr val="2A1060"/>
                </a:solidFill>
                <a:latin typeface="Arial"/>
              </a:rPr>
              <a:t>Answer:</a:t>
            </a:r>
          </a:p>
        </p:txBody>
      </p:sp>
      <p:pic>
        <p:nvPicPr>
          <p:cNvPr id="19" name="Picture 18" descr="showing.png"/>
          <p:cNvPicPr>
            <a:picLocks noChangeAspect="1"/>
          </p:cNvPicPr>
          <p:nvPr/>
        </p:nvPicPr>
        <p:blipFill>
          <a:blip r:embed="rId2"/>
          <a:stretch>
            <a:fillRect/>
          </a:stretch>
        </p:blipFill>
        <p:spPr>
          <a:xfrm>
            <a:off x="7985455" y="3207474"/>
            <a:ext cx="3931920" cy="3650525"/>
          </a:xfrm>
          <a:prstGeom prst="rect">
            <a:avLst/>
          </a:prstGeom>
        </p:spPr>
      </p:pic>
      <p:pic>
        <p:nvPicPr>
          <p:cNvPr id="20" name="Picture 19" descr="apple-touch-icon.png"/>
          <p:cNvPicPr>
            <a:picLocks noChangeAspect="1"/>
          </p:cNvPicPr>
          <p:nvPr/>
        </p:nvPicPr>
        <p:blipFill>
          <a:blip r:embed="rId3"/>
          <a:stretch>
            <a:fillRect/>
          </a:stretch>
        </p:blipFill>
        <p:spPr>
          <a:xfrm>
            <a:off x="658368" y="6428232"/>
            <a:ext cx="256032" cy="256032"/>
          </a:xfrm>
          <a:prstGeom prst="rect">
            <a:avLst/>
          </a:prstGeom>
        </p:spPr>
      </p:pic>
      <p:sp>
        <p:nvSpPr>
          <p:cNvPr id="21" name="TextBox 20"/>
          <p:cNvSpPr txBox="1"/>
          <p:nvPr/>
        </p:nvSpPr>
        <p:spPr>
          <a:xfrm>
            <a:off x="969264" y="6419088"/>
            <a:ext cx="4572000" cy="274320"/>
          </a:xfrm>
          <a:prstGeom prst="rect">
            <a:avLst/>
          </a:prstGeom>
          <a:noFill/>
        </p:spPr>
        <p:txBody>
          <a:bodyPr wrap="square" anchor="t" lIns="45720" rIns="45720" tIns="18288" bIns="18288">
            <a:spAutoFit/>
          </a:bodyPr>
          <a:lstStyle/>
          <a:p>
            <a:r>
              <a:rPr sz="1100" b="0" i="0">
                <a:solidFill>
                  <a:srgbClr val="6F6589"/>
                </a:solidFill>
                <a:latin typeface="Arial"/>
              </a:rPr>
              <a:t>Math With Mr DJ · mathwithmrdj.com · 9/12</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Oval 2"/>
          <p:cNvSpPr/>
          <p:nvPr/>
        </p:nvSpPr>
        <p:spPr>
          <a:xfrm>
            <a:off x="4983480" y="-2880360"/>
            <a:ext cx="4114800" cy="4114800"/>
          </a:xfrm>
          <a:prstGeom prst="ellipse">
            <a:avLst/>
          </a:prstGeom>
          <a:solidFill>
            <a:srgbClr val="EDE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Oval 3"/>
          <p:cNvSpPr/>
          <p:nvPr/>
        </p:nvSpPr>
        <p:spPr>
          <a:xfrm>
            <a:off x="-960120" y="5394960"/>
            <a:ext cx="2468880" cy="2468880"/>
          </a:xfrm>
          <a:prstGeom prst="ellipse">
            <a:avLst/>
          </a:prstGeom>
          <a:solidFill>
            <a:srgbClr val="E3E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ounded Rectangle 4"/>
          <p:cNvSpPr/>
          <p:nvPr/>
        </p:nvSpPr>
        <p:spPr>
          <a:xfrm>
            <a:off x="658368" y="457200"/>
            <a:ext cx="1495044" cy="384048"/>
          </a:xfrm>
          <a:prstGeom prst="roundRect">
            <a:avLst>
              <a:gd name="adj" fmla="val 50000"/>
            </a:avLst>
          </a:prstGeom>
          <a:solidFill>
            <a:srgbClr val="7E03F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300" b="1" i="0">
                <a:solidFill>
                  <a:srgbClr val="FFFFFF"/>
                </a:solidFill>
                <a:latin typeface="Arial"/>
              </a:rPr>
              <a:t>YOUR TURN</a:t>
            </a:r>
          </a:p>
        </p:txBody>
      </p:sp>
      <p:sp>
        <p:nvSpPr>
          <p:cNvPr id="6" name="Rounded Rectangle 5"/>
          <p:cNvSpPr/>
          <p:nvPr/>
        </p:nvSpPr>
        <p:spPr>
          <a:xfrm>
            <a:off x="9494215" y="457200"/>
            <a:ext cx="2103120" cy="402336"/>
          </a:xfrm>
          <a:prstGeom prst="roundRect">
            <a:avLst>
              <a:gd name="adj" fmla="val 50000"/>
            </a:avLst>
          </a:prstGeom>
          <a:solidFill>
            <a:srgbClr val="2A106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300" b="1" i="0">
                <a:solidFill>
                  <a:srgbClr val="FCD604"/>
                </a:solidFill>
                <a:latin typeface="Arial"/>
              </a:rPr>
              <a:t>Whiteboards up!</a:t>
            </a:r>
          </a:p>
        </p:txBody>
      </p:sp>
      <p:sp>
        <p:nvSpPr>
          <p:cNvPr id="7" name="TextBox 6"/>
          <p:cNvSpPr txBox="1"/>
          <p:nvPr/>
        </p:nvSpPr>
        <p:spPr>
          <a:xfrm>
            <a:off x="658368" y="987552"/>
            <a:ext cx="7132320" cy="1097280"/>
          </a:xfrm>
          <a:prstGeom prst="rect">
            <a:avLst/>
          </a:prstGeom>
          <a:noFill/>
        </p:spPr>
        <p:txBody>
          <a:bodyPr wrap="square" anchor="ctr" lIns="45720" rIns="45720" tIns="18288" bIns="18288">
            <a:spAutoFit/>
          </a:bodyPr>
          <a:lstStyle/>
          <a:p>
            <a:r>
              <a:rPr sz="3600" b="1" i="0">
                <a:solidFill>
                  <a:srgbClr val="2A1060"/>
                </a:solidFill>
                <a:latin typeface="Arial"/>
              </a:rPr>
              <a:t>Pick your pepper!</a:t>
            </a:r>
          </a:p>
        </p:txBody>
      </p:sp>
      <p:sp>
        <p:nvSpPr>
          <p:cNvPr id="8" name="Rounded Rectangle 7"/>
          <p:cNvSpPr/>
          <p:nvPr/>
        </p:nvSpPr>
        <p:spPr>
          <a:xfrm>
            <a:off x="658368" y="2103120"/>
            <a:ext cx="3472586" cy="3977639"/>
          </a:xfrm>
          <a:prstGeom prst="roundRect">
            <a:avLst>
              <a:gd name="adj" fmla="val 10000"/>
            </a:avLst>
          </a:prstGeom>
          <a:solidFill>
            <a:srgbClr val="E8F7EC"/>
          </a:solidFill>
          <a:ln w="44450">
            <a:solidFill>
              <a:srgbClr val="1F9D5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9" name="Picture 8" descr="mild.png"/>
          <p:cNvPicPr>
            <a:picLocks noChangeAspect="1"/>
          </p:cNvPicPr>
          <p:nvPr/>
        </p:nvPicPr>
        <p:blipFill>
          <a:blip r:embed="rId2"/>
          <a:stretch>
            <a:fillRect/>
          </a:stretch>
        </p:blipFill>
        <p:spPr>
          <a:xfrm>
            <a:off x="886968" y="2240280"/>
            <a:ext cx="800100" cy="640080"/>
          </a:xfrm>
          <a:prstGeom prst="rect">
            <a:avLst/>
          </a:prstGeom>
        </p:spPr>
      </p:pic>
      <p:sp>
        <p:nvSpPr>
          <p:cNvPr id="10" name="Rounded Rectangle 9"/>
          <p:cNvSpPr/>
          <p:nvPr/>
        </p:nvSpPr>
        <p:spPr>
          <a:xfrm>
            <a:off x="886968" y="3127248"/>
            <a:ext cx="1545336" cy="365760"/>
          </a:xfrm>
          <a:prstGeom prst="roundRect">
            <a:avLst>
              <a:gd name="adj" fmla="val 50000"/>
            </a:avLst>
          </a:prstGeom>
          <a:solidFill>
            <a:srgbClr val="1F9D55"/>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300" b="1" i="0">
                <a:solidFill>
                  <a:srgbClr val="FFFFFF"/>
                </a:solidFill>
                <a:latin typeface="Arial"/>
              </a:rPr>
              <a:t>MILD</a:t>
            </a:r>
          </a:p>
        </p:txBody>
      </p:sp>
      <p:sp>
        <p:nvSpPr>
          <p:cNvPr id="11" name="TextBox 10"/>
          <p:cNvSpPr txBox="1"/>
          <p:nvPr/>
        </p:nvSpPr>
        <p:spPr>
          <a:xfrm>
            <a:off x="859536" y="3611880"/>
            <a:ext cx="3106826" cy="2011680"/>
          </a:xfrm>
          <a:prstGeom prst="rect">
            <a:avLst/>
          </a:prstGeom>
          <a:noFill/>
        </p:spPr>
        <p:txBody>
          <a:bodyPr wrap="square" anchor="t" lIns="45720" rIns="45720" tIns="18288" bIns="18288">
            <a:spAutoFit/>
          </a:bodyPr>
          <a:lstStyle/>
          <a:p>
            <a:r>
              <a:rPr sz="1700" b="0" i="0">
                <a:solidFill>
                  <a:srgbClr val="22123F"/>
                </a:solidFill>
                <a:latin typeface="Arial"/>
              </a:rPr>
              <a:t>Work out 1/2 × 1/3</a:t>
            </a:r>
          </a:p>
        </p:txBody>
      </p:sp>
      <p:sp>
        <p:nvSpPr>
          <p:cNvPr id="12" name="TextBox 11"/>
          <p:cNvSpPr txBox="1"/>
          <p:nvPr/>
        </p:nvSpPr>
        <p:spPr>
          <a:xfrm>
            <a:off x="859536" y="5669280"/>
            <a:ext cx="3106826" cy="320040"/>
          </a:xfrm>
          <a:prstGeom prst="rect">
            <a:avLst/>
          </a:prstGeom>
          <a:noFill/>
        </p:spPr>
        <p:txBody>
          <a:bodyPr wrap="square" anchor="t" lIns="45720" rIns="45720" tIns="18288" bIns="18288">
            <a:spAutoFit/>
          </a:bodyPr>
          <a:lstStyle/>
          <a:p>
            <a:r>
              <a:rPr sz="1200" b="1" i="0">
                <a:solidFill>
                  <a:srgbClr val="6F6589"/>
                </a:solidFill>
                <a:latin typeface="Arial"/>
              </a:rPr>
              <a:t>#1 on your practice sheet</a:t>
            </a:r>
          </a:p>
        </p:txBody>
      </p:sp>
      <p:sp>
        <p:nvSpPr>
          <p:cNvPr id="13" name="Rounded Rectangle 12"/>
          <p:cNvSpPr/>
          <p:nvPr/>
        </p:nvSpPr>
        <p:spPr>
          <a:xfrm>
            <a:off x="4359554" y="2103120"/>
            <a:ext cx="3472586" cy="3977639"/>
          </a:xfrm>
          <a:prstGeom prst="roundRect">
            <a:avLst>
              <a:gd name="adj" fmla="val 10000"/>
            </a:avLst>
          </a:prstGeom>
          <a:solidFill>
            <a:srgbClr val="FFF1E3"/>
          </a:solidFill>
          <a:ln w="44450">
            <a:solidFill>
              <a:srgbClr val="F07A1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4" name="Picture 13" descr="medium.png"/>
          <p:cNvPicPr>
            <a:picLocks noChangeAspect="1"/>
          </p:cNvPicPr>
          <p:nvPr/>
        </p:nvPicPr>
        <p:blipFill>
          <a:blip r:embed="rId3"/>
          <a:stretch>
            <a:fillRect/>
          </a:stretch>
        </p:blipFill>
        <p:spPr>
          <a:xfrm>
            <a:off x="4588154" y="2240280"/>
            <a:ext cx="777240" cy="777240"/>
          </a:xfrm>
          <a:prstGeom prst="rect">
            <a:avLst/>
          </a:prstGeom>
        </p:spPr>
      </p:pic>
      <p:sp>
        <p:nvSpPr>
          <p:cNvPr id="15" name="Rounded Rectangle 14"/>
          <p:cNvSpPr/>
          <p:nvPr/>
        </p:nvSpPr>
        <p:spPr>
          <a:xfrm>
            <a:off x="4588154" y="3127248"/>
            <a:ext cx="1746504" cy="365760"/>
          </a:xfrm>
          <a:prstGeom prst="roundRect">
            <a:avLst>
              <a:gd name="adj" fmla="val 50000"/>
            </a:avLst>
          </a:prstGeom>
          <a:solidFill>
            <a:srgbClr val="F07A1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300" b="1" i="0">
                <a:solidFill>
                  <a:srgbClr val="FFFFFF"/>
                </a:solidFill>
                <a:latin typeface="Arial"/>
              </a:rPr>
              <a:t>MEDIUM</a:t>
            </a:r>
          </a:p>
        </p:txBody>
      </p:sp>
      <p:sp>
        <p:nvSpPr>
          <p:cNvPr id="16" name="TextBox 15"/>
          <p:cNvSpPr txBox="1"/>
          <p:nvPr/>
        </p:nvSpPr>
        <p:spPr>
          <a:xfrm>
            <a:off x="4560722" y="3611880"/>
            <a:ext cx="3106826" cy="2011680"/>
          </a:xfrm>
          <a:prstGeom prst="rect">
            <a:avLst/>
          </a:prstGeom>
          <a:noFill/>
        </p:spPr>
        <p:txBody>
          <a:bodyPr wrap="square" anchor="t" lIns="45720" rIns="45720" tIns="18288" bIns="18288">
            <a:spAutoFit/>
          </a:bodyPr>
          <a:lstStyle/>
          <a:p>
            <a:r>
              <a:rPr sz="1700" b="0" i="0">
                <a:solidFill>
                  <a:srgbClr val="22123F"/>
                </a:solidFill>
                <a:latin typeface="Arial"/>
              </a:rPr>
              <a:t>Work out 2½ × 1½</a:t>
            </a:r>
          </a:p>
        </p:txBody>
      </p:sp>
      <p:sp>
        <p:nvSpPr>
          <p:cNvPr id="17" name="TextBox 16"/>
          <p:cNvSpPr txBox="1"/>
          <p:nvPr/>
        </p:nvSpPr>
        <p:spPr>
          <a:xfrm>
            <a:off x="4560722" y="5669280"/>
            <a:ext cx="3106826" cy="320040"/>
          </a:xfrm>
          <a:prstGeom prst="rect">
            <a:avLst/>
          </a:prstGeom>
          <a:noFill/>
        </p:spPr>
        <p:txBody>
          <a:bodyPr wrap="square" anchor="t" lIns="45720" rIns="45720" tIns="18288" bIns="18288">
            <a:spAutoFit/>
          </a:bodyPr>
          <a:lstStyle/>
          <a:p>
            <a:r>
              <a:rPr sz="1200" b="1" i="0">
                <a:solidFill>
                  <a:srgbClr val="6F6589"/>
                </a:solidFill>
                <a:latin typeface="Arial"/>
              </a:rPr>
              <a:t>#4 on your practice sheet</a:t>
            </a:r>
          </a:p>
        </p:txBody>
      </p:sp>
      <p:sp>
        <p:nvSpPr>
          <p:cNvPr id="18" name="Rounded Rectangle 17"/>
          <p:cNvSpPr/>
          <p:nvPr/>
        </p:nvSpPr>
        <p:spPr>
          <a:xfrm>
            <a:off x="8060740" y="2103120"/>
            <a:ext cx="3472586" cy="3977639"/>
          </a:xfrm>
          <a:prstGeom prst="roundRect">
            <a:avLst>
              <a:gd name="adj" fmla="val 10000"/>
            </a:avLst>
          </a:prstGeom>
          <a:solidFill>
            <a:srgbClr val="FDEBEC"/>
          </a:solidFill>
          <a:ln w="44450">
            <a:solidFill>
              <a:srgbClr val="D9363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9" name="Picture 18" descr="spicy.png"/>
          <p:cNvPicPr>
            <a:picLocks noChangeAspect="1"/>
          </p:cNvPicPr>
          <p:nvPr/>
        </p:nvPicPr>
        <p:blipFill>
          <a:blip r:embed="rId4"/>
          <a:stretch>
            <a:fillRect/>
          </a:stretch>
        </p:blipFill>
        <p:spPr>
          <a:xfrm>
            <a:off x="8289340" y="2240280"/>
            <a:ext cx="777240" cy="777240"/>
          </a:xfrm>
          <a:prstGeom prst="rect">
            <a:avLst/>
          </a:prstGeom>
        </p:spPr>
      </p:pic>
      <p:sp>
        <p:nvSpPr>
          <p:cNvPr id="20" name="Rounded Rectangle 19"/>
          <p:cNvSpPr/>
          <p:nvPr/>
        </p:nvSpPr>
        <p:spPr>
          <a:xfrm>
            <a:off x="8289340" y="3127248"/>
            <a:ext cx="1645920" cy="365760"/>
          </a:xfrm>
          <a:prstGeom prst="roundRect">
            <a:avLst>
              <a:gd name="adj" fmla="val 50000"/>
            </a:avLst>
          </a:prstGeom>
          <a:solidFill>
            <a:srgbClr val="D9363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300" b="1" i="0">
                <a:solidFill>
                  <a:srgbClr val="FFFFFF"/>
                </a:solidFill>
                <a:latin typeface="Arial"/>
              </a:rPr>
              <a:t>SPICY</a:t>
            </a:r>
          </a:p>
        </p:txBody>
      </p:sp>
      <p:sp>
        <p:nvSpPr>
          <p:cNvPr id="21" name="TextBox 20"/>
          <p:cNvSpPr txBox="1"/>
          <p:nvPr/>
        </p:nvSpPr>
        <p:spPr>
          <a:xfrm>
            <a:off x="8261908" y="3611880"/>
            <a:ext cx="3106826" cy="2011680"/>
          </a:xfrm>
          <a:prstGeom prst="rect">
            <a:avLst/>
          </a:prstGeom>
          <a:noFill/>
        </p:spPr>
        <p:txBody>
          <a:bodyPr wrap="square" anchor="t" lIns="45720" rIns="45720" tIns="18288" bIns="18288">
            <a:spAutoFit/>
          </a:bodyPr>
          <a:lstStyle/>
          <a:p>
            <a:r>
              <a:rPr sz="1700" b="0" i="0">
                <a:solidFill>
                  <a:srgbClr val="22123F"/>
                </a:solidFill>
                <a:latin typeface="Arial"/>
              </a:rPr>
              <a:t>Explain why 1/2 × 1/3 gives sixths, when neither fraction is a sixth.</a:t>
            </a:r>
          </a:p>
        </p:txBody>
      </p:sp>
      <p:sp>
        <p:nvSpPr>
          <p:cNvPr id="22" name="TextBox 21"/>
          <p:cNvSpPr txBox="1"/>
          <p:nvPr/>
        </p:nvSpPr>
        <p:spPr>
          <a:xfrm>
            <a:off x="8261908" y="5669280"/>
            <a:ext cx="3106826" cy="320040"/>
          </a:xfrm>
          <a:prstGeom prst="rect">
            <a:avLst/>
          </a:prstGeom>
          <a:noFill/>
        </p:spPr>
        <p:txBody>
          <a:bodyPr wrap="square" anchor="t" lIns="45720" rIns="45720" tIns="18288" bIns="18288">
            <a:spAutoFit/>
          </a:bodyPr>
          <a:lstStyle/>
          <a:p>
            <a:r>
              <a:rPr sz="1200" b="1" i="0">
                <a:solidFill>
                  <a:srgbClr val="6F6589"/>
                </a:solidFill>
                <a:latin typeface="Arial"/>
              </a:rPr>
              <a:t>#8 on your practice sheet</a:t>
            </a:r>
          </a:p>
        </p:txBody>
      </p:sp>
      <p:pic>
        <p:nvPicPr>
          <p:cNvPr id="23" name="Picture 22" descr="apple-touch-icon.png"/>
          <p:cNvPicPr>
            <a:picLocks noChangeAspect="1"/>
          </p:cNvPicPr>
          <p:nvPr/>
        </p:nvPicPr>
        <p:blipFill>
          <a:blip r:embed="rId5"/>
          <a:stretch>
            <a:fillRect/>
          </a:stretch>
        </p:blipFill>
        <p:spPr>
          <a:xfrm>
            <a:off x="658368" y="6428232"/>
            <a:ext cx="256032" cy="256032"/>
          </a:xfrm>
          <a:prstGeom prst="rect">
            <a:avLst/>
          </a:prstGeom>
        </p:spPr>
      </p:pic>
      <p:sp>
        <p:nvSpPr>
          <p:cNvPr id="24" name="TextBox 23"/>
          <p:cNvSpPr txBox="1"/>
          <p:nvPr/>
        </p:nvSpPr>
        <p:spPr>
          <a:xfrm>
            <a:off x="969264" y="6419088"/>
            <a:ext cx="4572000" cy="274320"/>
          </a:xfrm>
          <a:prstGeom prst="rect">
            <a:avLst/>
          </a:prstGeom>
          <a:noFill/>
        </p:spPr>
        <p:txBody>
          <a:bodyPr wrap="square" anchor="t" lIns="45720" rIns="45720" tIns="18288" bIns="18288">
            <a:spAutoFit/>
          </a:bodyPr>
          <a:lstStyle/>
          <a:p>
            <a:r>
              <a:rPr sz="1100" b="0" i="0">
                <a:solidFill>
                  <a:srgbClr val="6F6589"/>
                </a:solidFill>
                <a:latin typeface="Arial"/>
              </a:rPr>
              <a:t>Math With Mr DJ · mathwithmrdj.com · 10/12</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4ED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ounded Rectangle 2"/>
          <p:cNvSpPr/>
          <p:nvPr/>
        </p:nvSpPr>
        <p:spPr>
          <a:xfrm>
            <a:off x="658368" y="457200"/>
            <a:ext cx="2112264" cy="384048"/>
          </a:xfrm>
          <a:prstGeom prst="roundRect">
            <a:avLst>
              <a:gd name="adj" fmla="val 50000"/>
            </a:avLst>
          </a:prstGeom>
          <a:solidFill>
            <a:srgbClr val="7E03F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300" b="1" i="0">
                <a:solidFill>
                  <a:srgbClr val="FFFFFF"/>
                </a:solidFill>
                <a:latin typeface="Arial"/>
              </a:rPr>
              <a:t>QUICK CHECK-IN</a:t>
            </a:r>
          </a:p>
        </p:txBody>
      </p:sp>
      <p:sp>
        <p:nvSpPr>
          <p:cNvPr id="4" name="Rounded Rectangle 3"/>
          <p:cNvSpPr/>
          <p:nvPr/>
        </p:nvSpPr>
        <p:spPr>
          <a:xfrm>
            <a:off x="8945575" y="457200"/>
            <a:ext cx="2651760" cy="402336"/>
          </a:xfrm>
          <a:prstGeom prst="roundRect">
            <a:avLst>
              <a:gd name="adj" fmla="val 50000"/>
            </a:avLst>
          </a:prstGeom>
          <a:solidFill>
            <a:srgbClr val="2A106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300" b="1" i="0">
                <a:solidFill>
                  <a:srgbClr val="FCD604"/>
                </a:solidFill>
                <a:latin typeface="Arial"/>
              </a:rPr>
              <a:t>Show me your fingers</a:t>
            </a:r>
          </a:p>
        </p:txBody>
      </p:sp>
      <p:sp>
        <p:nvSpPr>
          <p:cNvPr id="5" name="TextBox 4"/>
          <p:cNvSpPr txBox="1"/>
          <p:nvPr/>
        </p:nvSpPr>
        <p:spPr>
          <a:xfrm>
            <a:off x="658368" y="987552"/>
            <a:ext cx="7132320" cy="1097280"/>
          </a:xfrm>
          <a:prstGeom prst="rect">
            <a:avLst/>
          </a:prstGeom>
          <a:noFill/>
        </p:spPr>
        <p:txBody>
          <a:bodyPr wrap="square" anchor="ctr" lIns="45720" rIns="45720" tIns="18288" bIns="18288">
            <a:spAutoFit/>
          </a:bodyPr>
          <a:lstStyle/>
          <a:p>
            <a:r>
              <a:rPr sz="3600" b="1" i="0">
                <a:solidFill>
                  <a:srgbClr val="2A1060"/>
                </a:solidFill>
                <a:latin typeface="Arial"/>
              </a:rPr>
              <a:t>How’s it going?</a:t>
            </a:r>
          </a:p>
        </p:txBody>
      </p:sp>
      <p:sp>
        <p:nvSpPr>
          <p:cNvPr id="6" name="Rounded Rectangle 5"/>
          <p:cNvSpPr/>
          <p:nvPr/>
        </p:nvSpPr>
        <p:spPr>
          <a:xfrm>
            <a:off x="658368" y="2103120"/>
            <a:ext cx="3472586" cy="4023360"/>
          </a:xfrm>
          <a:prstGeom prst="roundRect">
            <a:avLst>
              <a:gd name="adj" fmla="val 10000"/>
            </a:avLst>
          </a:prstGeom>
          <a:solidFill>
            <a:srgbClr val="FFFFFF"/>
          </a:solidFill>
          <a:ln w="44450">
            <a:solidFill>
              <a:srgbClr val="1F9D5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7" name="Picture 6" descr="thumbsup.png"/>
          <p:cNvPicPr>
            <a:picLocks noChangeAspect="1"/>
          </p:cNvPicPr>
          <p:nvPr/>
        </p:nvPicPr>
        <p:blipFill>
          <a:blip r:embed="rId2"/>
          <a:stretch>
            <a:fillRect/>
          </a:stretch>
        </p:blipFill>
        <p:spPr>
          <a:xfrm>
            <a:off x="1310239" y="2240280"/>
            <a:ext cx="2168842" cy="2514600"/>
          </a:xfrm>
          <a:prstGeom prst="rect">
            <a:avLst/>
          </a:prstGeom>
        </p:spPr>
      </p:pic>
      <p:sp>
        <p:nvSpPr>
          <p:cNvPr id="8" name="TextBox 7"/>
          <p:cNvSpPr txBox="1"/>
          <p:nvPr/>
        </p:nvSpPr>
        <p:spPr>
          <a:xfrm>
            <a:off x="658368" y="4846320"/>
            <a:ext cx="3472586" cy="457200"/>
          </a:xfrm>
          <a:prstGeom prst="rect">
            <a:avLst/>
          </a:prstGeom>
          <a:noFill/>
        </p:spPr>
        <p:txBody>
          <a:bodyPr wrap="square" anchor="t" lIns="45720" rIns="45720" tIns="18288" bIns="18288">
            <a:spAutoFit/>
          </a:bodyPr>
          <a:lstStyle/>
          <a:p>
            <a:pPr algn="ctr"/>
            <a:r>
              <a:rPr sz="2600" b="1" i="0">
                <a:solidFill>
                  <a:srgbClr val="1F9D55"/>
                </a:solidFill>
                <a:latin typeface="Arial"/>
              </a:rPr>
              <a:t>3 · Got it!</a:t>
            </a:r>
          </a:p>
        </p:txBody>
      </p:sp>
      <p:sp>
        <p:nvSpPr>
          <p:cNvPr id="9" name="TextBox 8"/>
          <p:cNvSpPr txBox="1"/>
          <p:nvPr/>
        </p:nvSpPr>
        <p:spPr>
          <a:xfrm>
            <a:off x="658368" y="5349240"/>
            <a:ext cx="3472586" cy="365760"/>
          </a:xfrm>
          <a:prstGeom prst="rect">
            <a:avLst/>
          </a:prstGeom>
          <a:noFill/>
        </p:spPr>
        <p:txBody>
          <a:bodyPr wrap="square" anchor="t" lIns="45720" rIns="45720" tIns="18288" bIns="18288">
            <a:spAutoFit/>
          </a:bodyPr>
          <a:lstStyle/>
          <a:p>
            <a:pPr algn="ctr"/>
            <a:r>
              <a:rPr sz="1600" b="0" i="0">
                <a:solidFill>
                  <a:srgbClr val="4B4266"/>
                </a:solidFill>
                <a:latin typeface="Arial"/>
              </a:rPr>
              <a:t>I could teach it</a:t>
            </a:r>
          </a:p>
        </p:txBody>
      </p:sp>
      <p:sp>
        <p:nvSpPr>
          <p:cNvPr id="10" name="Rounded Rectangle 9"/>
          <p:cNvSpPr/>
          <p:nvPr/>
        </p:nvSpPr>
        <p:spPr>
          <a:xfrm>
            <a:off x="4359554" y="2103120"/>
            <a:ext cx="3472586" cy="4023360"/>
          </a:xfrm>
          <a:prstGeom prst="roundRect">
            <a:avLst>
              <a:gd name="adj" fmla="val 10000"/>
            </a:avLst>
          </a:prstGeom>
          <a:solidFill>
            <a:srgbClr val="FFFFFF"/>
          </a:solidFill>
          <a:ln w="44450">
            <a:solidFill>
              <a:srgbClr val="F07A1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1" name="Picture 10" descr="wondering.png"/>
          <p:cNvPicPr>
            <a:picLocks noChangeAspect="1"/>
          </p:cNvPicPr>
          <p:nvPr/>
        </p:nvPicPr>
        <p:blipFill>
          <a:blip r:embed="rId3"/>
          <a:stretch>
            <a:fillRect/>
          </a:stretch>
        </p:blipFill>
        <p:spPr>
          <a:xfrm>
            <a:off x="5278602" y="2240280"/>
            <a:ext cx="1634490" cy="2514600"/>
          </a:xfrm>
          <a:prstGeom prst="rect">
            <a:avLst/>
          </a:prstGeom>
        </p:spPr>
      </p:pic>
      <p:sp>
        <p:nvSpPr>
          <p:cNvPr id="12" name="TextBox 11"/>
          <p:cNvSpPr txBox="1"/>
          <p:nvPr/>
        </p:nvSpPr>
        <p:spPr>
          <a:xfrm>
            <a:off x="4359554" y="4846320"/>
            <a:ext cx="3472586" cy="457200"/>
          </a:xfrm>
          <a:prstGeom prst="rect">
            <a:avLst/>
          </a:prstGeom>
          <a:noFill/>
        </p:spPr>
        <p:txBody>
          <a:bodyPr wrap="square" anchor="t" lIns="45720" rIns="45720" tIns="18288" bIns="18288">
            <a:spAutoFit/>
          </a:bodyPr>
          <a:lstStyle/>
          <a:p>
            <a:pPr algn="ctr"/>
            <a:r>
              <a:rPr sz="2600" b="1" i="0">
                <a:solidFill>
                  <a:srgbClr val="F07A10"/>
                </a:solidFill>
                <a:latin typeface="Arial"/>
              </a:rPr>
              <a:t>2 · Almost</a:t>
            </a:r>
          </a:p>
        </p:txBody>
      </p:sp>
      <p:sp>
        <p:nvSpPr>
          <p:cNvPr id="13" name="TextBox 12"/>
          <p:cNvSpPr txBox="1"/>
          <p:nvPr/>
        </p:nvSpPr>
        <p:spPr>
          <a:xfrm>
            <a:off x="4359554" y="5349240"/>
            <a:ext cx="3472586" cy="365760"/>
          </a:xfrm>
          <a:prstGeom prst="rect">
            <a:avLst/>
          </a:prstGeom>
          <a:noFill/>
        </p:spPr>
        <p:txBody>
          <a:bodyPr wrap="square" anchor="t" lIns="45720" rIns="45720" tIns="18288" bIns="18288">
            <a:spAutoFit/>
          </a:bodyPr>
          <a:lstStyle/>
          <a:p>
            <a:pPr algn="ctr"/>
            <a:r>
              <a:rPr sz="1600" b="0" i="0">
                <a:solidFill>
                  <a:srgbClr val="4B4266"/>
                </a:solidFill>
                <a:latin typeface="Arial"/>
              </a:rPr>
              <a:t>One more example, please</a:t>
            </a:r>
          </a:p>
        </p:txBody>
      </p:sp>
      <p:sp>
        <p:nvSpPr>
          <p:cNvPr id="14" name="Rounded Rectangle 13"/>
          <p:cNvSpPr/>
          <p:nvPr/>
        </p:nvSpPr>
        <p:spPr>
          <a:xfrm>
            <a:off x="8060740" y="2103120"/>
            <a:ext cx="3472586" cy="4023360"/>
          </a:xfrm>
          <a:prstGeom prst="roundRect">
            <a:avLst>
              <a:gd name="adj" fmla="val 10000"/>
            </a:avLst>
          </a:prstGeom>
          <a:solidFill>
            <a:srgbClr val="FFFFFF"/>
          </a:solidFill>
          <a:ln w="44450">
            <a:solidFill>
              <a:srgbClr val="D9363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5" name="Picture 14" descr="thinking.png"/>
          <p:cNvPicPr>
            <a:picLocks noChangeAspect="1"/>
          </p:cNvPicPr>
          <p:nvPr/>
        </p:nvPicPr>
        <p:blipFill>
          <a:blip r:embed="rId4"/>
          <a:stretch>
            <a:fillRect/>
          </a:stretch>
        </p:blipFill>
        <p:spPr>
          <a:xfrm>
            <a:off x="8775477" y="2240280"/>
            <a:ext cx="2043112" cy="2514600"/>
          </a:xfrm>
          <a:prstGeom prst="rect">
            <a:avLst/>
          </a:prstGeom>
        </p:spPr>
      </p:pic>
      <p:sp>
        <p:nvSpPr>
          <p:cNvPr id="16" name="TextBox 15"/>
          <p:cNvSpPr txBox="1"/>
          <p:nvPr/>
        </p:nvSpPr>
        <p:spPr>
          <a:xfrm>
            <a:off x="8060740" y="4846320"/>
            <a:ext cx="3472586" cy="457200"/>
          </a:xfrm>
          <a:prstGeom prst="rect">
            <a:avLst/>
          </a:prstGeom>
          <a:noFill/>
        </p:spPr>
        <p:txBody>
          <a:bodyPr wrap="square" anchor="t" lIns="45720" rIns="45720" tIns="18288" bIns="18288">
            <a:spAutoFit/>
          </a:bodyPr>
          <a:lstStyle/>
          <a:p>
            <a:pPr algn="ctr"/>
            <a:r>
              <a:rPr sz="2600" b="1" i="0">
                <a:solidFill>
                  <a:srgbClr val="D9363E"/>
                </a:solidFill>
                <a:latin typeface="Arial"/>
              </a:rPr>
              <a:t>1 · Not yet</a:t>
            </a:r>
          </a:p>
        </p:txBody>
      </p:sp>
      <p:sp>
        <p:nvSpPr>
          <p:cNvPr id="17" name="TextBox 16"/>
          <p:cNvSpPr txBox="1"/>
          <p:nvPr/>
        </p:nvSpPr>
        <p:spPr>
          <a:xfrm>
            <a:off x="8060740" y="5349240"/>
            <a:ext cx="3472586" cy="365760"/>
          </a:xfrm>
          <a:prstGeom prst="rect">
            <a:avLst/>
          </a:prstGeom>
          <a:noFill/>
        </p:spPr>
        <p:txBody>
          <a:bodyPr wrap="square" anchor="t" lIns="45720" rIns="45720" tIns="18288" bIns="18288">
            <a:spAutoFit/>
          </a:bodyPr>
          <a:lstStyle/>
          <a:p>
            <a:pPr algn="ctr"/>
            <a:r>
              <a:rPr sz="1600" b="0" i="0">
                <a:solidFill>
                  <a:srgbClr val="4B4266"/>
                </a:solidFill>
                <a:latin typeface="Arial"/>
              </a:rPr>
              <a:t>I need some help</a:t>
            </a:r>
          </a:p>
        </p:txBody>
      </p:sp>
      <p:pic>
        <p:nvPicPr>
          <p:cNvPr id="18" name="Picture 17" descr="apple-touch-icon.png"/>
          <p:cNvPicPr>
            <a:picLocks noChangeAspect="1"/>
          </p:cNvPicPr>
          <p:nvPr/>
        </p:nvPicPr>
        <p:blipFill>
          <a:blip r:embed="rId5"/>
          <a:stretch>
            <a:fillRect/>
          </a:stretch>
        </p:blipFill>
        <p:spPr>
          <a:xfrm>
            <a:off x="658368" y="6428232"/>
            <a:ext cx="256032" cy="256032"/>
          </a:xfrm>
          <a:prstGeom prst="rect">
            <a:avLst/>
          </a:prstGeom>
        </p:spPr>
      </p:pic>
      <p:sp>
        <p:nvSpPr>
          <p:cNvPr id="19" name="TextBox 18"/>
          <p:cNvSpPr txBox="1"/>
          <p:nvPr/>
        </p:nvSpPr>
        <p:spPr>
          <a:xfrm>
            <a:off x="969264" y="6419088"/>
            <a:ext cx="4572000" cy="274320"/>
          </a:xfrm>
          <a:prstGeom prst="rect">
            <a:avLst/>
          </a:prstGeom>
          <a:noFill/>
        </p:spPr>
        <p:txBody>
          <a:bodyPr wrap="square" anchor="t" lIns="45720" rIns="45720" tIns="18288" bIns="18288">
            <a:spAutoFit/>
          </a:bodyPr>
          <a:lstStyle/>
          <a:p>
            <a:r>
              <a:rPr sz="1100" b="0" i="0">
                <a:solidFill>
                  <a:srgbClr val="6F6589"/>
                </a:solidFill>
                <a:latin typeface="Arial"/>
              </a:rPr>
              <a:t>Math With Mr DJ · mathwithmrdj.com · 11/12</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gradFill rotWithShape="1">
            <a:gsLst>
              <a:gs pos="0">
                <a:srgbClr val="7E03F2"/>
              </a:gs>
              <a:gs pos="100000">
                <a:srgbClr val="0049D2"/>
              </a:gs>
            </a:gsLst>
            <a:lin scaled="0" ang="2010000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apple-touch-icon.png"/>
          <p:cNvPicPr>
            <a:picLocks noChangeAspect="1"/>
          </p:cNvPicPr>
          <p:nvPr/>
        </p:nvPicPr>
        <p:blipFill>
          <a:blip r:embed="rId2"/>
          <a:stretch>
            <a:fillRect/>
          </a:stretch>
        </p:blipFill>
        <p:spPr>
          <a:xfrm>
            <a:off x="685800" y="502920"/>
            <a:ext cx="438912" cy="438912"/>
          </a:xfrm>
          <a:prstGeom prst="rect">
            <a:avLst/>
          </a:prstGeom>
        </p:spPr>
      </p:pic>
      <p:sp>
        <p:nvSpPr>
          <p:cNvPr id="4" name="TextBox 3"/>
          <p:cNvSpPr txBox="1"/>
          <p:nvPr/>
        </p:nvSpPr>
        <p:spPr>
          <a:xfrm>
            <a:off x="1207008" y="521208"/>
            <a:ext cx="4572000" cy="411480"/>
          </a:xfrm>
          <a:prstGeom prst="rect">
            <a:avLst/>
          </a:prstGeom>
          <a:noFill/>
        </p:spPr>
        <p:txBody>
          <a:bodyPr wrap="square" anchor="t" lIns="45720" rIns="45720" tIns="18288" bIns="18288">
            <a:spAutoFit/>
          </a:bodyPr>
          <a:lstStyle/>
          <a:p>
            <a:r>
              <a:rPr sz="2200" b="1" i="0">
                <a:solidFill>
                  <a:srgbClr val="FFFFFF"/>
                </a:solidFill>
                <a:latin typeface="Arial"/>
              </a:rPr>
              <a:t>MATH WITH </a:t>
            </a:r>
            <a:r>
              <a:rPr sz="2200" b="1" i="0">
                <a:solidFill>
                  <a:srgbClr val="FCD604"/>
                </a:solidFill>
                <a:latin typeface="Arial"/>
              </a:rPr>
              <a:t>MR DJ</a:t>
            </a:r>
          </a:p>
        </p:txBody>
      </p:sp>
      <p:sp>
        <p:nvSpPr>
          <p:cNvPr id="5" name="TextBox 4"/>
          <p:cNvSpPr txBox="1"/>
          <p:nvPr/>
        </p:nvSpPr>
        <p:spPr>
          <a:xfrm>
            <a:off x="685800" y="1234440"/>
            <a:ext cx="6400800" cy="1097280"/>
          </a:xfrm>
          <a:prstGeom prst="rect">
            <a:avLst/>
          </a:prstGeom>
          <a:noFill/>
        </p:spPr>
        <p:txBody>
          <a:bodyPr wrap="square" anchor="t" lIns="45720" rIns="45720" tIns="18288" bIns="18288">
            <a:spAutoFit/>
          </a:bodyPr>
          <a:lstStyle/>
          <a:p>
            <a:r>
              <a:rPr sz="6000" b="1" i="0">
                <a:solidFill>
                  <a:srgbClr val="FFFFFF"/>
                </a:solidFill>
                <a:latin typeface="Arial"/>
              </a:rPr>
              <a:t>NOW YOU!</a:t>
            </a:r>
          </a:p>
        </p:txBody>
      </p:sp>
      <p:sp>
        <p:nvSpPr>
          <p:cNvPr id="6" name="Rounded Rectangle 5"/>
          <p:cNvSpPr/>
          <p:nvPr/>
        </p:nvSpPr>
        <p:spPr>
          <a:xfrm>
            <a:off x="658368" y="2468880"/>
            <a:ext cx="6492240" cy="932688"/>
          </a:xfrm>
          <a:prstGeom prst="roundRect">
            <a:avLst>
              <a:gd name="adj" fmla="val 20000"/>
            </a:avLst>
          </a:prstGeom>
          <a:solidFill>
            <a:srgbClr val="5E2BD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41248" y="2523744"/>
            <a:ext cx="6126480" cy="841248"/>
          </a:xfrm>
          <a:prstGeom prst="rect">
            <a:avLst/>
          </a:prstGeom>
          <a:noFill/>
        </p:spPr>
        <p:txBody>
          <a:bodyPr wrap="square" anchor="ctr" lIns="45720" rIns="45720" tIns="18288" bIns="18288">
            <a:spAutoFit/>
          </a:bodyPr>
          <a:lstStyle/>
          <a:p>
            <a:r>
              <a:rPr sz="1800" b="1" i="0">
                <a:solidFill>
                  <a:srgbClr val="FCD604"/>
                </a:solidFill>
                <a:latin typeface="Arial"/>
              </a:rPr>
              <a:t>Practice sheet: </a:t>
            </a:r>
            <a:r>
              <a:rPr sz="1800" b="0" i="0">
                <a:solidFill>
                  <a:srgbClr val="FFFFFF"/>
                </a:solidFill>
                <a:latin typeface="Arial"/>
              </a:rPr>
              <a:t>everyone does Mild &amp; Medium, then climb the peppers.</a:t>
            </a:r>
          </a:p>
        </p:txBody>
      </p:sp>
      <p:sp>
        <p:nvSpPr>
          <p:cNvPr id="8" name="Rounded Rectangle 7"/>
          <p:cNvSpPr/>
          <p:nvPr/>
        </p:nvSpPr>
        <p:spPr>
          <a:xfrm>
            <a:off x="658368" y="3529584"/>
            <a:ext cx="6492240" cy="932688"/>
          </a:xfrm>
          <a:prstGeom prst="roundRect">
            <a:avLst>
              <a:gd name="adj" fmla="val 20000"/>
            </a:avLst>
          </a:prstGeom>
          <a:solidFill>
            <a:srgbClr val="5E2BD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41248" y="3584448"/>
            <a:ext cx="6126480" cy="841248"/>
          </a:xfrm>
          <a:prstGeom prst="rect">
            <a:avLst/>
          </a:prstGeom>
          <a:noFill/>
        </p:spPr>
        <p:txBody>
          <a:bodyPr wrap="square" anchor="ctr" lIns="45720" rIns="45720" tIns="18288" bIns="18288">
            <a:spAutoFit/>
          </a:bodyPr>
          <a:lstStyle/>
          <a:p>
            <a:r>
              <a:rPr sz="1800" b="1" i="0">
                <a:solidFill>
                  <a:srgbClr val="FCD604"/>
                </a:solidFill>
                <a:latin typeface="Arial"/>
              </a:rPr>
              <a:t>Stuck? </a:t>
            </a:r>
            <a:r>
              <a:rPr sz="1800" b="0" i="0">
                <a:solidFill>
                  <a:srgbClr val="FFFFFF"/>
                </a:solidFill>
                <a:latin typeface="Arial"/>
              </a:rPr>
              <a:t>Look back at Mr DJ’s example at the top of the sheet.</a:t>
            </a:r>
          </a:p>
        </p:txBody>
      </p:sp>
      <p:sp>
        <p:nvSpPr>
          <p:cNvPr id="10" name="Rounded Rectangle 9"/>
          <p:cNvSpPr/>
          <p:nvPr/>
        </p:nvSpPr>
        <p:spPr>
          <a:xfrm>
            <a:off x="658368" y="4590288"/>
            <a:ext cx="6492240" cy="932688"/>
          </a:xfrm>
          <a:prstGeom prst="roundRect">
            <a:avLst>
              <a:gd name="adj" fmla="val 20000"/>
            </a:avLst>
          </a:prstGeom>
          <a:solidFill>
            <a:srgbClr val="5E2BD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841248" y="4645152"/>
            <a:ext cx="6126480" cy="841248"/>
          </a:xfrm>
          <a:prstGeom prst="rect">
            <a:avLst/>
          </a:prstGeom>
          <a:noFill/>
        </p:spPr>
        <p:txBody>
          <a:bodyPr wrap="square" anchor="ctr" lIns="45720" rIns="45720" tIns="18288" bIns="18288">
            <a:spAutoFit/>
          </a:bodyPr>
          <a:lstStyle/>
          <a:p>
            <a:r>
              <a:rPr sz="1800" b="1" i="0">
                <a:solidFill>
                  <a:srgbClr val="FCD604"/>
                </a:solidFill>
                <a:latin typeface="Arial"/>
              </a:rPr>
              <a:t>Need it again? </a:t>
            </a:r>
            <a:r>
              <a:rPr sz="1800" b="0" i="0">
                <a:solidFill>
                  <a:srgbClr val="FFFFFF"/>
                </a:solidFill>
                <a:latin typeface="Arial"/>
              </a:rPr>
              <a:t>Watch “Multiplying Fractions Step by Step” on YouTube @MathWithMrDJ</a:t>
            </a:r>
          </a:p>
        </p:txBody>
      </p:sp>
      <p:sp>
        <p:nvSpPr>
          <p:cNvPr id="12" name="Rounded Rectangle 11"/>
          <p:cNvSpPr/>
          <p:nvPr/>
        </p:nvSpPr>
        <p:spPr>
          <a:xfrm>
            <a:off x="658368" y="5650992"/>
            <a:ext cx="6492240" cy="932688"/>
          </a:xfrm>
          <a:prstGeom prst="roundRect">
            <a:avLst>
              <a:gd name="adj" fmla="val 20000"/>
            </a:avLst>
          </a:prstGeom>
          <a:solidFill>
            <a:srgbClr val="5E2BD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841248" y="5705856"/>
            <a:ext cx="6126480" cy="841248"/>
          </a:xfrm>
          <a:prstGeom prst="rect">
            <a:avLst/>
          </a:prstGeom>
          <a:noFill/>
        </p:spPr>
        <p:txBody>
          <a:bodyPr wrap="square" anchor="ctr" lIns="45720" rIns="45720" tIns="18288" bIns="18288">
            <a:spAutoFit/>
          </a:bodyPr>
          <a:lstStyle/>
          <a:p>
            <a:r>
              <a:rPr sz="1800" b="1" i="0">
                <a:solidFill>
                  <a:srgbClr val="FCD604"/>
                </a:solidFill>
                <a:latin typeface="Arial"/>
              </a:rPr>
              <a:t>Brain break: </a:t>
            </a:r>
            <a:r>
              <a:rPr sz="1800" b="0" i="0">
                <a:solidFill>
                  <a:srgbClr val="FFFFFF"/>
                </a:solidFill>
                <a:latin typeface="Arial"/>
              </a:rPr>
              <a:t>3 new daily puzzles at puzzles.mathwithmrdj.com</a:t>
            </a:r>
          </a:p>
        </p:txBody>
      </p:sp>
      <p:pic>
        <p:nvPicPr>
          <p:cNvPr id="14" name="Picture 13" descr="celebrate.png"/>
          <p:cNvPicPr>
            <a:picLocks noChangeAspect="1"/>
          </p:cNvPicPr>
          <p:nvPr/>
        </p:nvPicPr>
        <p:blipFill>
          <a:blip r:embed="rId3"/>
          <a:stretch>
            <a:fillRect/>
          </a:stretch>
        </p:blipFill>
        <p:spPr>
          <a:xfrm>
            <a:off x="7711135" y="3364928"/>
            <a:ext cx="4206240" cy="3493071"/>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Multiplying fractions: Lesson Slides (Grade 5)</dc:title>
  <dc:subject/>
  <dc:creator>Math With Mr DJ</dc:creator>
  <cp:keywords/>
  <dc:description>generated using python-pptx</dc:description>
  <cp:lastModifiedBy>Steve Canny</cp:lastModifiedBy>
  <cp:revision>1</cp:revision>
  <dcterms:created xsi:type="dcterms:W3CDTF">2026-01-01T00:00:00Z</dcterms:created>
  <dcterms:modified xsi:type="dcterms:W3CDTF">2026-01-01T00:00:00Z</dcterms:modified>
  <cp:category/>
</cp:coreProperties>
</file>