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“Fluently” is the standard's word, so this lesson is about the errors that survive knowing the method, not about learning it. The estimate is the whole instructional move: it converts an invisible error into a visible one.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[0:30] Insist on the estimate before any digits are written, every single time, including when children complain it is unnecessary. It is the only habit on this sheet that catches errors the child cannot see.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[1:10] Work 47 × 3 aloud and stress the ORDER: multiply first, then add the carry. The 181 error comes from adding first, and it looks entirely reasonable on the page.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[2:10] THE slide. Say “the 2 means twenty” and write 47 × 20 = 940 in full before showing the shifted layout. The layout is a consequence; the arithmetic is the reason. A child told only to “move it along one” has a ritual.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[3:10] Add and compare with the estimate. Doing this comparison out loud every time is what makes it automatic.</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[3:50] The unshifted answer, judged against the estimate rather than against the correct answer. 235 against about 1000 is not a matter of hunting for a slip — it is the wrong size, and that is a different and much easier judgement.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[4:45] The interior zero. Two things are true at once and children collapse them: the 0 contributes nothing to add, AND it holds a place. Show 36 × 24 against the estimate.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[6:00] The 234 × 152 question is the one that tests understanding rather than execution: three digits, three partial products, each shifted one further. Exit ticket after. Whiteboards: everyone tries Mild, then climbs. These are #1, #3, #5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1.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7.png"/><Relationship Id="rId4" Type="http://schemas.openxmlformats.org/officeDocument/2006/relationships/image" Target="../media/image20.png"/><Relationship Id="rId5" Type="http://schemas.openxmlformats.org/officeDocument/2006/relationships/image" Target="../media/image4.png"/><Relationship Id="rId6" Type="http://schemas.openxmlformats.org/officeDocument/2006/relationships/image" Target="../media/image21.png"/><Relationship Id="rId7"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5 · NUMBER &amp; OPERATIONS IN BASE TEN</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4000" b="1" i="0">
                <a:solidFill>
                  <a:srgbClr val="FFFFFF"/>
                </a:solidFill>
                <a:latin typeface="Arial"/>
              </a:rPr>
              <a:t>MULTIPLYING MULTI-DIGIT NUMBERS</a:t>
            </a:r>
          </a:p>
        </p:txBody>
      </p:sp>
      <p:sp>
        <p:nvSpPr>
          <p:cNvPr id="7" name="TextBox 6"/>
          <p:cNvSpPr txBox="1"/>
          <p:nvPr/>
        </p:nvSpPr>
        <p:spPr>
          <a:xfrm>
            <a:off x="713232" y="3840480"/>
            <a:ext cx="6492240" cy="11430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fluently multiply multi-digit whole numbers using the standard algorithm.</a:t>
            </a:r>
          </a:p>
        </p:txBody>
      </p:sp>
      <p:pic>
        <p:nvPicPr>
          <p:cNvPr id="8" name="Picture 7" descr="mild-happy-560.png"/>
          <p:cNvPicPr>
            <a:picLocks noChangeAspect="1"/>
          </p:cNvPicPr>
          <p:nvPr/>
        </p:nvPicPr>
        <p:blipFill>
          <a:blip r:embed="rId3"/>
          <a:stretch>
            <a:fillRect/>
          </a:stretch>
        </p:blipFill>
        <p:spPr>
          <a:xfrm>
            <a:off x="713232" y="5102352"/>
            <a:ext cx="1097280" cy="587141"/>
          </a:xfrm>
          <a:prstGeom prst="rect">
            <a:avLst/>
          </a:prstGeom>
        </p:spPr>
      </p:pic>
      <p:sp>
        <p:nvSpPr>
          <p:cNvPr id="9" name="TextBox 8"/>
          <p:cNvSpPr txBox="1"/>
          <p:nvPr/>
        </p:nvSpPr>
        <p:spPr>
          <a:xfrm>
            <a:off x="621792" y="6108192"/>
            <a:ext cx="1280160" cy="274320"/>
          </a:xfrm>
          <a:prstGeom prst="rect">
            <a:avLst/>
          </a:prstGeom>
          <a:noFill/>
        </p:spPr>
        <p:txBody>
          <a:bodyPr wrap="square" anchor="t" lIns="45720" rIns="45720" tIns="18288" bIns="18288">
            <a:spAutoFit/>
          </a:bodyPr>
          <a:lstStyle/>
          <a:p>
            <a:pPr algn="ctr"/>
            <a:r>
              <a:rPr sz="1100" b="1" i="0">
                <a:solidFill>
                  <a:srgbClr val="E6DAFF"/>
                </a:solidFill>
                <a:latin typeface="Arial"/>
              </a:rPr>
              <a:t>Tan</a:t>
            </a:r>
          </a:p>
        </p:txBody>
      </p:sp>
      <p:pic>
        <p:nvPicPr>
          <p:cNvPr id="10" name="Picture 9" descr="medium-pencil-560.png"/>
          <p:cNvPicPr>
            <a:picLocks noChangeAspect="1"/>
          </p:cNvPicPr>
          <p:nvPr/>
        </p:nvPicPr>
        <p:blipFill>
          <a:blip r:embed="rId4"/>
          <a:stretch>
            <a:fillRect/>
          </a:stretch>
        </p:blipFill>
        <p:spPr>
          <a:xfrm>
            <a:off x="1993391" y="5102352"/>
            <a:ext cx="856725" cy="868680"/>
          </a:xfrm>
          <a:prstGeom prst="rect">
            <a:avLst/>
          </a:prstGeom>
        </p:spPr>
      </p:pic>
      <p:sp>
        <p:nvSpPr>
          <p:cNvPr id="11" name="TextBox 10"/>
          <p:cNvSpPr txBox="1"/>
          <p:nvPr/>
        </p:nvSpPr>
        <p:spPr>
          <a:xfrm>
            <a:off x="1901951" y="6108192"/>
            <a:ext cx="1280160" cy="274320"/>
          </a:xfrm>
          <a:prstGeom prst="rect">
            <a:avLst/>
          </a:prstGeom>
          <a:noFill/>
        </p:spPr>
        <p:txBody>
          <a:bodyPr wrap="square" anchor="t" lIns="45720" rIns="45720" tIns="18288" bIns="18288">
            <a:spAutoFit/>
          </a:bodyPr>
          <a:lstStyle/>
          <a:p>
            <a:pPr algn="ctr"/>
            <a:r>
              <a:rPr sz="1100" b="1" i="0">
                <a:solidFill>
                  <a:srgbClr val="E6DAFF"/>
                </a:solidFill>
                <a:latin typeface="Arial"/>
              </a:rPr>
              <a:t>Digit</a:t>
            </a:r>
          </a:p>
        </p:txBody>
      </p:sp>
      <p:pic>
        <p:nvPicPr>
          <p:cNvPr id="12" name="Picture 11" descr="spicy-cheer-560.png"/>
          <p:cNvPicPr>
            <a:picLocks noChangeAspect="1"/>
          </p:cNvPicPr>
          <p:nvPr/>
        </p:nvPicPr>
        <p:blipFill>
          <a:blip r:embed="rId5"/>
          <a:stretch>
            <a:fillRect/>
          </a:stretch>
        </p:blipFill>
        <p:spPr>
          <a:xfrm>
            <a:off x="3273551" y="5102352"/>
            <a:ext cx="823810" cy="868680"/>
          </a:xfrm>
          <a:prstGeom prst="rect">
            <a:avLst/>
          </a:prstGeom>
        </p:spPr>
      </p:pic>
      <p:sp>
        <p:nvSpPr>
          <p:cNvPr id="13" name="TextBox 12"/>
          <p:cNvSpPr txBox="1"/>
          <p:nvPr/>
        </p:nvSpPr>
        <p:spPr>
          <a:xfrm>
            <a:off x="3182111" y="6108192"/>
            <a:ext cx="1280160" cy="274320"/>
          </a:xfrm>
          <a:prstGeom prst="rect">
            <a:avLst/>
          </a:prstGeom>
          <a:noFill/>
        </p:spPr>
        <p:txBody>
          <a:bodyPr wrap="square" anchor="t" lIns="45720" rIns="45720" tIns="18288" bIns="18288">
            <a:spAutoFit/>
          </a:bodyPr>
          <a:lstStyle/>
          <a:p>
            <a:pPr algn="ctr"/>
            <a:r>
              <a:rPr sz="1100" b="1" i="0">
                <a:solidFill>
                  <a:srgbClr val="E6DAFF"/>
                </a:solidFill>
                <a:latin typeface="Arial"/>
              </a:rPr>
              <a:t>Blaze</a:t>
            </a:r>
          </a:p>
        </p:txBody>
      </p:sp>
      <p:pic>
        <p:nvPicPr>
          <p:cNvPr id="14" name="Picture 13" descr="extra-bigidea-560.png"/>
          <p:cNvPicPr>
            <a:picLocks noChangeAspect="1"/>
          </p:cNvPicPr>
          <p:nvPr/>
        </p:nvPicPr>
        <p:blipFill>
          <a:blip r:embed="rId6"/>
          <a:stretch>
            <a:fillRect/>
          </a:stretch>
        </p:blipFill>
        <p:spPr>
          <a:xfrm>
            <a:off x="4553712" y="5102352"/>
            <a:ext cx="939975" cy="868680"/>
          </a:xfrm>
          <a:prstGeom prst="rect">
            <a:avLst/>
          </a:prstGeom>
        </p:spPr>
      </p:pic>
      <p:sp>
        <p:nvSpPr>
          <p:cNvPr id="15" name="TextBox 14"/>
          <p:cNvSpPr txBox="1"/>
          <p:nvPr/>
        </p:nvSpPr>
        <p:spPr>
          <a:xfrm>
            <a:off x="4462272" y="6108192"/>
            <a:ext cx="1280160" cy="274320"/>
          </a:xfrm>
          <a:prstGeom prst="rect">
            <a:avLst/>
          </a:prstGeom>
          <a:noFill/>
        </p:spPr>
        <p:txBody>
          <a:bodyPr wrap="square" anchor="t" lIns="45720" rIns="45720" tIns="18288" bIns="18288">
            <a:spAutoFit/>
          </a:bodyPr>
          <a:lstStyle/>
          <a:p>
            <a:pPr algn="ctr"/>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Estimate before you start</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47 × 23. About 50 × 20.</a:t>
            </a:r>
          </a:p>
        </p:txBody>
      </p:sp>
      <p:sp>
        <p:nvSpPr>
          <p:cNvPr id="11" name="Rounded Rectangle 10"/>
          <p:cNvSpPr/>
          <p:nvPr/>
        </p:nvSpPr>
        <p:spPr>
          <a:xfrm>
            <a:off x="658368" y="3044951"/>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118103"/>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3" name="TextBox 12"/>
          <p:cNvSpPr txBox="1"/>
          <p:nvPr/>
        </p:nvSpPr>
        <p:spPr>
          <a:xfrm>
            <a:off x="868680" y="3374135"/>
            <a:ext cx="6720840" cy="886968"/>
          </a:xfrm>
          <a:prstGeom prst="rect">
            <a:avLst/>
          </a:prstGeom>
          <a:noFill/>
        </p:spPr>
        <p:txBody>
          <a:bodyPr wrap="square" anchor="t" lIns="45720" rIns="45720" tIns="18288" bIns="18288">
            <a:spAutoFit/>
          </a:bodyPr>
          <a:lstStyle/>
          <a:p>
            <a:r>
              <a:rPr sz="2200" b="1" i="0">
                <a:solidFill>
                  <a:srgbClr val="2A1060"/>
                </a:solidFill>
                <a:latin typeface="Arial"/>
              </a:rPr>
              <a:t>About 1000. Now nothing wrong can hide.</a:t>
            </a:r>
          </a:p>
        </p:txBody>
      </p:sp>
      <p:pic>
        <p:nvPicPr>
          <p:cNvPr id="14" name="Picture 13" descr="extra-think-560.png"/>
          <p:cNvPicPr>
            <a:picLocks noChangeAspect="1"/>
          </p:cNvPicPr>
          <p:nvPr/>
        </p:nvPicPr>
        <p:blipFill>
          <a:blip r:embed="rId2"/>
          <a:stretch>
            <a:fillRect/>
          </a:stretch>
        </p:blipFill>
        <p:spPr>
          <a:xfrm>
            <a:off x="8667744" y="2377440"/>
            <a:ext cx="3112470" cy="3931920"/>
          </a:xfrm>
          <a:prstGeom prst="rect">
            <a:avLst/>
          </a:prstGeom>
        </p:spPr>
      </p:pic>
      <p:pic>
        <p:nvPicPr>
          <p:cNvPr id="15" name="Picture 14"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6" name="TextBox 15"/>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The first partial product</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47 × 3 = 141.</a:t>
            </a:r>
          </a:p>
        </p:txBody>
      </p:sp>
      <p:sp>
        <p:nvSpPr>
          <p:cNvPr id="11" name="Rounded Rectangle 10"/>
          <p:cNvSpPr/>
          <p:nvPr/>
        </p:nvSpPr>
        <p:spPr>
          <a:xfrm>
            <a:off x="658368" y="2999232"/>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7 × 3 = 21: write 1, carry 2. Then 4 × 3 = 12, + 2 = 14.</a:t>
            </a:r>
          </a:p>
        </p:txBody>
      </p:sp>
      <p:sp>
        <p:nvSpPr>
          <p:cNvPr id="14" name="Rounded Rectangle 13"/>
          <p:cNvSpPr/>
          <p:nvPr/>
        </p:nvSpPr>
        <p:spPr>
          <a:xfrm>
            <a:off x="658368" y="4233672"/>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6" name="TextBox 15"/>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2A1060"/>
                </a:solidFill>
                <a:latin typeface="Arial"/>
              </a:rPr>
              <a:t>Multiply, THEN add the carry.</a:t>
            </a:r>
          </a:p>
        </p:txBody>
      </p:sp>
      <p:pic>
        <p:nvPicPr>
          <p:cNvPr id="17" name="Picture 16" descr="mild-bigidea-560.png"/>
          <p:cNvPicPr>
            <a:picLocks noChangeAspect="1"/>
          </p:cNvPicPr>
          <p:nvPr/>
        </p:nvPicPr>
        <p:blipFill>
          <a:blip r:embed="rId2"/>
          <a:stretch>
            <a:fillRect/>
          </a:stretch>
        </p:blipFill>
        <p:spPr>
          <a:xfrm>
            <a:off x="8122615" y="4376798"/>
            <a:ext cx="3657600" cy="1932561"/>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WATCH OUT!</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The second one is not 47 × 2</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 2 in 23 means TWENTY.</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47 × 20 = 940.</a:t>
            </a:r>
          </a:p>
        </p:txBody>
      </p:sp>
      <p:sp>
        <p:nvSpPr>
          <p:cNvPr id="13" name="Rounded Rectangle 12"/>
          <p:cNvSpPr/>
          <p:nvPr/>
        </p:nvSpPr>
        <p:spPr>
          <a:xfrm>
            <a:off x="658368" y="3849624"/>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D9363E"/>
                </a:solidFill>
                <a:latin typeface="Arial"/>
              </a:rPr>
              <a:t>DON’T FALL FOR IT</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8A1F25"/>
                </a:solidFill>
                <a:latin typeface="Arial"/>
              </a:rPr>
              <a:t>That is why the line moves along.</a:t>
            </a:r>
          </a:p>
        </p:txBody>
      </p:sp>
      <p:pic>
        <p:nvPicPr>
          <p:cNvPr id="16" name="Picture 15" descr="spicy-alert-560.png"/>
          <p:cNvPicPr>
            <a:picLocks noChangeAspect="1"/>
          </p:cNvPicPr>
          <p:nvPr/>
        </p:nvPicPr>
        <p:blipFill>
          <a:blip r:embed="rId2"/>
          <a:stretch>
            <a:fillRect/>
          </a:stretch>
        </p:blipFill>
        <p:spPr>
          <a:xfrm>
            <a:off x="8122615" y="3053015"/>
            <a:ext cx="3657600" cy="3256344"/>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Add them</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141 + 940 = 1081.</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Estimate said about 1000.</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Right size. Right answer.</a:t>
            </a:r>
          </a:p>
        </p:txBody>
      </p:sp>
      <p:pic>
        <p:nvPicPr>
          <p:cNvPr id="16" name="Picture 15" descr="medium-bigidea-560.png"/>
          <p:cNvPicPr>
            <a:picLocks noChangeAspect="1"/>
          </p:cNvPicPr>
          <p:nvPr/>
        </p:nvPicPr>
        <p:blipFill>
          <a:blip r:embed="rId2"/>
          <a:stretch>
            <a:fillRect/>
          </a:stretch>
        </p:blipFill>
        <p:spPr>
          <a:xfrm>
            <a:off x="8122615" y="2626418"/>
            <a:ext cx="3657600" cy="3682941"/>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Forget the shift</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141 + 94 = 235.</a:t>
            </a:r>
          </a:p>
        </p:txBody>
      </p:sp>
      <p:sp>
        <p:nvSpPr>
          <p:cNvPr id="10" name="Rounded Rectangle 9"/>
          <p:cNvSpPr/>
          <p:nvPr/>
        </p:nvSpPr>
        <p:spPr>
          <a:xfrm>
            <a:off x="658368" y="3044951"/>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68680" y="3118103"/>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2" name="TextBox 11"/>
          <p:cNvSpPr txBox="1"/>
          <p:nvPr/>
        </p:nvSpPr>
        <p:spPr>
          <a:xfrm>
            <a:off x="868680" y="3374135"/>
            <a:ext cx="6720840" cy="886968"/>
          </a:xfrm>
          <a:prstGeom prst="rect">
            <a:avLst/>
          </a:prstGeom>
          <a:noFill/>
        </p:spPr>
        <p:txBody>
          <a:bodyPr wrap="square" anchor="t" lIns="45720" rIns="45720" tIns="18288" bIns="18288">
            <a:spAutoFit/>
          </a:bodyPr>
          <a:lstStyle/>
          <a:p>
            <a:r>
              <a:rPr sz="2200" b="1" i="0">
                <a:solidFill>
                  <a:srgbClr val="2A1060"/>
                </a:solidFill>
                <a:latin typeface="Arial"/>
              </a:rPr>
              <a:t>Not a slip. A quarter of the estimate.</a:t>
            </a:r>
          </a:p>
        </p:txBody>
      </p:sp>
      <p:pic>
        <p:nvPicPr>
          <p:cNvPr id="13" name="Picture 12" descr="extra-bigidea-560.png"/>
          <p:cNvPicPr>
            <a:picLocks noChangeAspect="1"/>
          </p:cNvPicPr>
          <p:nvPr/>
        </p:nvPicPr>
        <p:blipFill>
          <a:blip r:embed="rId2"/>
          <a:stretch>
            <a:fillRect/>
          </a:stretch>
        </p:blipFill>
        <p:spPr>
          <a:xfrm>
            <a:off x="8122615" y="2929182"/>
            <a:ext cx="3657600" cy="3380177"/>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 zero inside the number</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306 × 24. The 0 adds nothing …</a:t>
            </a:r>
          </a:p>
        </p:txBody>
      </p:sp>
      <p:sp>
        <p:nvSpPr>
          <p:cNvPr id="10" name="Rounded Rectangle 9"/>
          <p:cNvSpPr/>
          <p:nvPr/>
        </p:nvSpPr>
        <p:spPr>
          <a:xfrm>
            <a:off x="658368" y="2999232"/>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 and still holds a place. Drop it and you have 36.</a:t>
            </a:r>
          </a:p>
        </p:txBody>
      </p:sp>
      <p:sp>
        <p:nvSpPr>
          <p:cNvPr id="13" name="Rounded Rectangle 12"/>
          <p:cNvSpPr/>
          <p:nvPr/>
        </p:nvSpPr>
        <p:spPr>
          <a:xfrm>
            <a:off x="658368" y="4233672"/>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562856"/>
            <a:ext cx="6720840" cy="886968"/>
          </a:xfrm>
          <a:prstGeom prst="rect">
            <a:avLst/>
          </a:prstGeom>
          <a:noFill/>
        </p:spPr>
        <p:txBody>
          <a:bodyPr wrap="square" anchor="t" lIns="45720" rIns="45720" tIns="18288" bIns="18288">
            <a:spAutoFit/>
          </a:bodyPr>
          <a:lstStyle/>
          <a:p>
            <a:r>
              <a:rPr sz="2200" b="1" i="0">
                <a:solidFill>
                  <a:srgbClr val="2A1060"/>
                </a:solidFill>
                <a:latin typeface="Arial"/>
              </a:rPr>
              <a:t>Estimate 300 × 24 = 7200. 864 is caught at once.</a:t>
            </a:r>
          </a:p>
        </p:txBody>
      </p:sp>
      <p:pic>
        <p:nvPicPr>
          <p:cNvPr id="16" name="Picture 15" descr="spicy-bigidea-560.png"/>
          <p:cNvPicPr>
            <a:picLocks noChangeAspect="1"/>
          </p:cNvPicPr>
          <p:nvPr/>
        </p:nvPicPr>
        <p:blipFill>
          <a:blip r:embed="rId2"/>
          <a:stretch>
            <a:fillRect/>
          </a:stretch>
        </p:blipFill>
        <p:spPr>
          <a:xfrm>
            <a:off x="8122615" y="3252910"/>
            <a:ext cx="3657600" cy="3056449"/>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Digit found a slip…</a:t>
            </a:r>
          </a:p>
        </p:txBody>
      </p:sp>
      <p:sp>
        <p:nvSpPr>
          <p:cNvPr id="8" name="Rounded Rectangle 7"/>
          <p:cNvSpPr/>
          <p:nvPr/>
        </p:nvSpPr>
        <p:spPr>
          <a:xfrm>
            <a:off x="658368" y="2103120"/>
            <a:ext cx="6949440" cy="765048"/>
          </a:xfrm>
          <a:prstGeom prst="roundRect">
            <a:avLst>
              <a:gd name="adj" fmla="val 12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435864"/>
          </a:xfrm>
          <a:prstGeom prst="rect">
            <a:avLst/>
          </a:prstGeom>
          <a:noFill/>
        </p:spPr>
        <p:txBody>
          <a:bodyPr wrap="square" anchor="t" lIns="45720" rIns="45720" tIns="18288" bIns="18288">
            <a:spAutoFit/>
          </a:bodyPr>
          <a:lstStyle/>
          <a:p>
            <a:r>
              <a:rPr sz="2400" b="1" i="0">
                <a:solidFill>
                  <a:srgbClr val="2A1060"/>
                </a:solidFill>
                <a:latin typeface="Arial"/>
              </a:rPr>
              <a:t>Estimate, then work out 208 × 45.</a:t>
            </a:r>
          </a:p>
        </p:txBody>
      </p:sp>
      <p:sp>
        <p:nvSpPr>
          <p:cNvPr id="11" name="Rounded Rectangle 10"/>
          <p:cNvSpPr/>
          <p:nvPr/>
        </p:nvSpPr>
        <p:spPr>
          <a:xfrm>
            <a:off x="658368" y="3005328"/>
            <a:ext cx="6949440" cy="1499616"/>
          </a:xfrm>
          <a:prstGeom prst="roundRect">
            <a:avLst>
              <a:gd name="adj" fmla="val 12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060192"/>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325368"/>
            <a:ext cx="6583680" cy="1133856"/>
          </a:xfrm>
          <a:prstGeom prst="rect">
            <a:avLst/>
          </a:prstGeom>
          <a:noFill/>
        </p:spPr>
        <p:txBody>
          <a:bodyPr wrap="square" anchor="t" lIns="45720" rIns="45720" tIns="18288" bIns="18288">
            <a:spAutoFit/>
          </a:bodyPr>
          <a:lstStyle/>
          <a:p>
            <a:r>
              <a:rPr sz="1900" b="0" i="0">
                <a:solidFill>
                  <a:srgbClr val="22123F"/>
                </a:solidFill>
                <a:latin typeface="Arial"/>
              </a:rPr>
              <a:t>Answered 1260, having read 208 as 28. The interior zero again, and 1260 against 9000 is the wrong size by a factor of seven.</a:t>
            </a:r>
          </a:p>
        </p:txBody>
      </p:sp>
      <p:sp>
        <p:nvSpPr>
          <p:cNvPr id="14" name="Rounded Rectangle 13"/>
          <p:cNvSpPr/>
          <p:nvPr/>
        </p:nvSpPr>
        <p:spPr>
          <a:xfrm>
            <a:off x="658368" y="4642104"/>
            <a:ext cx="7086600" cy="1271016"/>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715256"/>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4971288"/>
            <a:ext cx="6720840" cy="886968"/>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medium-magnify-560.png"/>
          <p:cNvPicPr>
            <a:picLocks noChangeAspect="1"/>
          </p:cNvPicPr>
          <p:nvPr/>
        </p:nvPicPr>
        <p:blipFill>
          <a:blip r:embed="rId2"/>
          <a:stretch>
            <a:fillRect/>
          </a:stretch>
        </p:blipFill>
        <p:spPr>
          <a:xfrm>
            <a:off x="8371348" y="2377440"/>
            <a:ext cx="3408866" cy="3931920"/>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800" b="1" i="0">
                <a:solidFill>
                  <a:srgbClr val="2A1060"/>
                </a:solidFill>
                <a:latin typeface="Arial"/>
              </a:rPr>
              <a:t>Estimate, then work out 208 × 45.</a:t>
            </a:r>
          </a:p>
        </p:txBody>
      </p:sp>
      <p:sp>
        <p:nvSpPr>
          <p:cNvPr id="8" name="Rounded Rectangle 7"/>
          <p:cNvSpPr/>
          <p:nvPr/>
        </p:nvSpPr>
        <p:spPr>
          <a:xfrm>
            <a:off x="658368" y="1956816"/>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84832"/>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29968"/>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Estimate: 200 × 45 = 9000.</a:t>
            </a:r>
          </a:p>
        </p:txBody>
      </p:sp>
      <p:sp>
        <p:nvSpPr>
          <p:cNvPr id="11" name="Rounded Rectangle 10"/>
          <p:cNvSpPr/>
          <p:nvPr/>
        </p:nvSpPr>
        <p:spPr>
          <a:xfrm>
            <a:off x="658368" y="2761488"/>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2889504"/>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2834640"/>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208 × 5 = 1040.</a:t>
            </a:r>
          </a:p>
        </p:txBody>
      </p:sp>
      <p:sp>
        <p:nvSpPr>
          <p:cNvPr id="14" name="Rounded Rectangle 13"/>
          <p:cNvSpPr/>
          <p:nvPr/>
        </p:nvSpPr>
        <p:spPr>
          <a:xfrm>
            <a:off x="658368" y="35661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04672" y="3694176"/>
            <a:ext cx="384048" cy="384048"/>
          </a:xfrm>
          <a:prstGeom prst="ellipse">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3</a:t>
            </a:r>
          </a:p>
        </p:txBody>
      </p:sp>
      <p:sp>
        <p:nvSpPr>
          <p:cNvPr id="16" name="TextBox 15"/>
          <p:cNvSpPr txBox="1"/>
          <p:nvPr/>
        </p:nvSpPr>
        <p:spPr>
          <a:xfrm>
            <a:off x="1325880" y="36393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208 × 40 = 8320.</a:t>
            </a:r>
          </a:p>
        </p:txBody>
      </p:sp>
      <p:sp>
        <p:nvSpPr>
          <p:cNvPr id="17" name="Rounded Rectangle 16"/>
          <p:cNvSpPr/>
          <p:nvPr/>
        </p:nvSpPr>
        <p:spPr>
          <a:xfrm>
            <a:off x="658368" y="43708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804672" y="4498848"/>
            <a:ext cx="384048" cy="384048"/>
          </a:xfrm>
          <a:prstGeom prst="ellipse">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4</a:t>
            </a:r>
          </a:p>
        </p:txBody>
      </p:sp>
      <p:sp>
        <p:nvSpPr>
          <p:cNvPr id="19" name="TextBox 18"/>
          <p:cNvSpPr txBox="1"/>
          <p:nvPr/>
        </p:nvSpPr>
        <p:spPr>
          <a:xfrm>
            <a:off x="1325880" y="44439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1040 + 8320 = 9360.</a:t>
            </a:r>
          </a:p>
        </p:txBody>
      </p:sp>
      <p:sp>
        <p:nvSpPr>
          <p:cNvPr id="20" name="TextBox 19"/>
          <p:cNvSpPr txBox="1"/>
          <p:nvPr/>
        </p:nvSpPr>
        <p:spPr>
          <a:xfrm>
            <a:off x="658368" y="5221224"/>
            <a:ext cx="1828800" cy="365760"/>
          </a:xfrm>
          <a:prstGeom prst="rect">
            <a:avLst/>
          </a:prstGeom>
          <a:noFill/>
        </p:spPr>
        <p:txBody>
          <a:bodyPr wrap="square" anchor="t" lIns="45720" rIns="45720" tIns="18288" bIns="18288">
            <a:spAutoFit/>
          </a:bodyPr>
          <a:lstStyle/>
          <a:p>
            <a:r>
              <a:rPr sz="1800" b="1" i="0">
                <a:solidFill>
                  <a:srgbClr val="2A1060"/>
                </a:solidFill>
                <a:latin typeface="Arial"/>
              </a:rPr>
              <a:t>Answer:</a:t>
            </a:r>
          </a:p>
        </p:txBody>
      </p:sp>
      <p:sp>
        <p:nvSpPr>
          <p:cNvPr id="21" name="Rounded Rectangle 20"/>
          <p:cNvSpPr/>
          <p:nvPr/>
        </p:nvSpPr>
        <p:spPr>
          <a:xfrm>
            <a:off x="658368" y="5614416"/>
            <a:ext cx="7086600" cy="566928"/>
          </a:xfrm>
          <a:prstGeom prst="roundRect">
            <a:avLst>
              <a:gd name="adj" fmla="val 12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l"/>
            <a:r>
              <a:rPr sz="1700" b="1" i="0">
                <a:solidFill>
                  <a:srgbClr val="7E03F2"/>
                </a:solidFill>
                <a:latin typeface="Arial"/>
              </a:rPr>
              <a:t>estimate about 200 x 45 = 9000; answer 9360</a:t>
            </a:r>
          </a:p>
        </p:txBody>
      </p:sp>
      <p:pic>
        <p:nvPicPr>
          <p:cNvPr id="22" name="Picture 21" descr="showing.png"/>
          <p:cNvPicPr>
            <a:picLocks noChangeAspect="1"/>
          </p:cNvPicPr>
          <p:nvPr/>
        </p:nvPicPr>
        <p:blipFill>
          <a:blip r:embed="rId2"/>
          <a:stretch>
            <a:fillRect/>
          </a:stretch>
        </p:blipFill>
        <p:spPr>
          <a:xfrm>
            <a:off x="7985455" y="3207474"/>
            <a:ext cx="3931920" cy="3650525"/>
          </a:xfrm>
          <a:prstGeom prst="rect">
            <a:avLst/>
          </a:prstGeom>
        </p:spPr>
      </p:pic>
      <p:pic>
        <p:nvPicPr>
          <p:cNvPr id="23" name="Picture 22"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board-560.png"/>
          <p:cNvPicPr>
            <a:picLocks noChangeAspect="1"/>
          </p:cNvPicPr>
          <p:nvPr/>
        </p:nvPicPr>
        <p:blipFill>
          <a:blip r:embed="rId2"/>
          <a:stretch>
            <a:fillRect/>
          </a:stretch>
        </p:blipFill>
        <p:spPr>
          <a:xfrm>
            <a:off x="886968" y="2194560"/>
            <a:ext cx="1623434" cy="8686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Estimate, then work out 47 × 23.</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board-560.png"/>
          <p:cNvPicPr>
            <a:picLocks noChangeAspect="1"/>
          </p:cNvPicPr>
          <p:nvPr/>
        </p:nvPicPr>
        <p:blipFill>
          <a:blip r:embed="rId3"/>
          <a:stretch>
            <a:fillRect/>
          </a:stretch>
        </p:blipFill>
        <p:spPr>
          <a:xfrm>
            <a:off x="4588154" y="2194560"/>
            <a:ext cx="741221" cy="86868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400" b="0" i="0">
                <a:solidFill>
                  <a:srgbClr val="22123F"/>
                </a:solidFill>
                <a:latin typeface="Arial"/>
              </a:rPr>
              <a:t>Work out 47 × 3, writing each step. Where exactly does the carried 2 get used?</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#3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board-560.png"/>
          <p:cNvPicPr>
            <a:picLocks noChangeAspect="1"/>
          </p:cNvPicPr>
          <p:nvPr/>
        </p:nvPicPr>
        <p:blipFill>
          <a:blip r:embed="rId4"/>
          <a:stretch>
            <a:fillRect/>
          </a:stretch>
        </p:blipFill>
        <p:spPr>
          <a:xfrm>
            <a:off x="8289340" y="2194560"/>
            <a:ext cx="929426" cy="86868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200" b="0" i="0">
                <a:solidFill>
                  <a:srgbClr val="22123F"/>
                </a:solidFill>
                <a:latin typeface="Arial"/>
              </a:rPr>
              <a:t>Mo works out 47 × 3 as 181. He did 7 × 3 = 21, wrote the 1, carried the 2, then worked out (4 + 2) × 3. What did he do in the wrong order?</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#5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mild-cheer-560.png"/>
          <p:cNvPicPr>
            <a:picLocks noChangeAspect="1"/>
          </p:cNvPicPr>
          <p:nvPr/>
        </p:nvPicPr>
        <p:blipFill>
          <a:blip r:embed="rId2"/>
          <a:stretch>
            <a:fillRect/>
          </a:stretch>
        </p:blipFill>
        <p:spPr>
          <a:xfrm>
            <a:off x="841247" y="2932387"/>
            <a:ext cx="3106826" cy="1685332"/>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medium-think-560.png"/>
          <p:cNvPicPr>
            <a:picLocks noChangeAspect="1"/>
          </p:cNvPicPr>
          <p:nvPr/>
        </p:nvPicPr>
        <p:blipFill>
          <a:blip r:embed="rId3"/>
          <a:stretch>
            <a:fillRect/>
          </a:stretch>
        </p:blipFill>
        <p:spPr>
          <a:xfrm>
            <a:off x="5227335" y="2286000"/>
            <a:ext cx="1737024" cy="233172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spicy-worried-560.png"/>
          <p:cNvPicPr>
            <a:picLocks noChangeAspect="1"/>
          </p:cNvPicPr>
          <p:nvPr/>
        </p:nvPicPr>
        <p:blipFill>
          <a:blip r:embed="rId4"/>
          <a:stretch>
            <a:fillRect/>
          </a:stretch>
        </p:blipFill>
        <p:spPr>
          <a:xfrm>
            <a:off x="8528954" y="2286000"/>
            <a:ext cx="2536159" cy="233172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11/12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“2-3 Digit Multiplication Step by Step (Fast Method)”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mild-cheer-560.png"/>
          <p:cNvPicPr>
            <a:picLocks noChangeAspect="1"/>
          </p:cNvPicPr>
          <p:nvPr/>
        </p:nvPicPr>
        <p:blipFill>
          <a:blip r:embed="rId3"/>
          <a:stretch>
            <a:fillRect/>
          </a:stretch>
        </p:blipFill>
        <p:spPr>
          <a:xfrm>
            <a:off x="8534095" y="1371600"/>
            <a:ext cx="1554480" cy="843244"/>
          </a:xfrm>
          <a:prstGeom prst="rect">
            <a:avLst/>
          </a:prstGeom>
        </p:spPr>
      </p:pic>
      <p:pic>
        <p:nvPicPr>
          <p:cNvPr id="15" name="Picture 14" descr="medium-cheer-560.png"/>
          <p:cNvPicPr>
            <a:picLocks noChangeAspect="1"/>
          </p:cNvPicPr>
          <p:nvPr/>
        </p:nvPicPr>
        <p:blipFill>
          <a:blip r:embed="rId4"/>
          <a:stretch>
            <a:fillRect/>
          </a:stretch>
        </p:blipFill>
        <p:spPr>
          <a:xfrm>
            <a:off x="10180015" y="1371600"/>
            <a:ext cx="1554480" cy="1844796"/>
          </a:xfrm>
          <a:prstGeom prst="rect">
            <a:avLst/>
          </a:prstGeom>
        </p:spPr>
      </p:pic>
      <p:pic>
        <p:nvPicPr>
          <p:cNvPr id="16" name="Picture 15" descr="spicy-cheer-560.png"/>
          <p:cNvPicPr>
            <a:picLocks noChangeAspect="1"/>
          </p:cNvPicPr>
          <p:nvPr/>
        </p:nvPicPr>
        <p:blipFill>
          <a:blip r:embed="rId5"/>
          <a:stretch>
            <a:fillRect/>
          </a:stretch>
        </p:blipFill>
        <p:spPr>
          <a:xfrm>
            <a:off x="8534095" y="3749039"/>
            <a:ext cx="1554480" cy="1639146"/>
          </a:xfrm>
          <a:prstGeom prst="rect">
            <a:avLst/>
          </a:prstGeom>
        </p:spPr>
      </p:pic>
      <p:pic>
        <p:nvPicPr>
          <p:cNvPr id="17" name="Picture 16" descr="extra-cheer-560.png"/>
          <p:cNvPicPr>
            <a:picLocks noChangeAspect="1"/>
          </p:cNvPicPr>
          <p:nvPr/>
        </p:nvPicPr>
        <p:blipFill>
          <a:blip r:embed="rId6"/>
          <a:stretch>
            <a:fillRect/>
          </a:stretch>
        </p:blipFill>
        <p:spPr>
          <a:xfrm>
            <a:off x="10180015" y="3749039"/>
            <a:ext cx="1554480" cy="170687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Multiplying multi-digit numbers: Lesson Slides (Grade 5)</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