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[0:00] This continues the “Rounding multi-digit numbers” sheet (Grade 4) rather than starting fresh — the neighbours-and-midpoint method is the same, and children who met it in Grade 4 should be reminded rather than retaught. The new content is what happens when the shortcut is applied more than once.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[0:40] Write the two questions on the board and keep them there all lesson. Every item on both sheets can be answered by them, and a child who writes the two candidates down cannot make the staging error.</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[1:20] Work 3.548 with the method. The midpoint 3.55 is the only number that has to be worked out, and comparing against it is one decision.</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[2:15] THE slide. Present the staged method sympathetically and check both steps aloud — they really are both right. The class should be uneasy rather than corrected: two correct steps, and a different answer.</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[3:15] The explanation, and it is worth being precise: rounding to the nearest tenth is a question about which tenth, so the thousandths digit has no vote. Staging gives it one by letting it change the hundredths first. Say “always go back to the original number” and have them write it down.</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[4:15] The 1.0 case. Ask what is lost by writing 1: the answer to “how many tenths” should be readable as tenths, and 1.0 says ten of them.</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[5:15] The honest slide. 12.5 is exactly between, so “nearest” does not decide it — we agreed to round up. Children are usually told 12.5 IS nearer 13, which is simply untrue, and they can tell.</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Show the problem and the slip. Pairs: what went wrong, and what is the right answer? Take two answers before moving on.</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Solve it together, one step at a time. It is also the worked example at the top of the practice sheet, so students can look back at it.</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[6:30] The three-places task is the one to press on: same number, three different correct answers, each rounded from the original. Exit ticket after. Whiteboards: everyone tries Mild, then climbs. These are #1, #3, #5 on the practice sheet.</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Fingers up: 3 = got it, 2 = almost, 1 = not yet. Pull the 1s for a quick reteach while everyone else starts the practice sheet.</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Launch the practice sheet. Exit ticket in the last 5–8 minutes.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6.png"/><Relationship Id="rId8"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 Id="rId3" Type="http://schemas.openxmlformats.org/officeDocument/2006/relationships/image" Target="../media/image1.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 Id="rId3" Type="http://schemas.openxmlformats.org/officeDocument/2006/relationships/image" Target="../media/image1.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 Id="rId3" Type="http://schemas.openxmlformats.org/officeDocument/2006/relationships/image" Target="../media/image1.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 Id="rId3" Type="http://schemas.openxmlformats.org/officeDocument/2006/relationships/image" Target="../media/image1.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 Id="rId3" Type="http://schemas.openxmlformats.org/officeDocument/2006/relationships/image" Target="../media/image1.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png"/><Relationship Id="rId3" Type="http://schemas.openxmlformats.org/officeDocument/2006/relationships/image" Target="../media/image1.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 Id="rId3" Type="http://schemas.openxmlformats.org/officeDocument/2006/relationships/image" Target="../media/image1.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 Id="rId3" Type="http://schemas.openxmlformats.org/officeDocument/2006/relationships/image" Target="../media/image1.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1.png"/><Relationship Id="rId6"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png"/><Relationship Id="rId3" Type="http://schemas.openxmlformats.org/officeDocument/2006/relationships/image" Target="../media/image7.png"/><Relationship Id="rId4" Type="http://schemas.openxmlformats.org/officeDocument/2006/relationships/image" Target="../media/image13.png"/><Relationship Id="rId5" Type="http://schemas.openxmlformats.org/officeDocument/2006/relationships/image" Target="../media/image1.png"/><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14.png"/><Relationship Id="rId4" Type="http://schemas.openxmlformats.org/officeDocument/2006/relationships/notesSlide" Target="../notesSlides/notesSlide12.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gradFill rotWithShape="1">
            <a:gsLst>
              <a:gs pos="0">
                <a:srgbClr val="7E03F2"/>
              </a:gs>
              <a:gs pos="100000">
                <a:srgbClr val="0049D2"/>
              </a:gs>
            </a:gsLst>
            <a:lin scaled="0" ang="201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apple-touch-icon.png"/>
          <p:cNvPicPr>
            <a:picLocks noChangeAspect="1"/>
          </p:cNvPicPr>
          <p:nvPr/>
        </p:nvPicPr>
        <p:blipFill>
          <a:blip r:embed="rId2"/>
          <a:stretch>
            <a:fillRect/>
          </a:stretch>
        </p:blipFill>
        <p:spPr>
          <a:xfrm>
            <a:off x="685800" y="502920"/>
            <a:ext cx="438912" cy="438912"/>
          </a:xfrm>
          <a:prstGeom prst="rect">
            <a:avLst/>
          </a:prstGeom>
        </p:spPr>
      </p:pic>
      <p:sp>
        <p:nvSpPr>
          <p:cNvPr id="4" name="TextBox 3"/>
          <p:cNvSpPr txBox="1"/>
          <p:nvPr/>
        </p:nvSpPr>
        <p:spPr>
          <a:xfrm>
            <a:off x="1207008" y="521208"/>
            <a:ext cx="4572000" cy="411480"/>
          </a:xfrm>
          <a:prstGeom prst="rect">
            <a:avLst/>
          </a:prstGeom>
          <a:noFill/>
        </p:spPr>
        <p:txBody>
          <a:bodyPr wrap="square" anchor="t" lIns="45720" rIns="45720" tIns="18288" bIns="18288">
            <a:spAutoFit/>
          </a:bodyPr>
          <a:lstStyle/>
          <a:p>
            <a:r>
              <a:rPr sz="2200" b="1" i="0">
                <a:solidFill>
                  <a:srgbClr val="FFFFFF"/>
                </a:solidFill>
                <a:latin typeface="Arial"/>
              </a:rPr>
              <a:t>MATH WITH </a:t>
            </a:r>
            <a:r>
              <a:rPr sz="2200" b="1" i="0">
                <a:solidFill>
                  <a:srgbClr val="FCD604"/>
                </a:solidFill>
                <a:latin typeface="Arial"/>
              </a:rPr>
              <a:t>MR DJ</a:t>
            </a:r>
          </a:p>
        </p:txBody>
      </p:sp>
      <p:sp>
        <p:nvSpPr>
          <p:cNvPr id="5" name="TextBox 4"/>
          <p:cNvSpPr txBox="1"/>
          <p:nvPr/>
        </p:nvSpPr>
        <p:spPr>
          <a:xfrm>
            <a:off x="713232" y="1417320"/>
            <a:ext cx="7315200" cy="365760"/>
          </a:xfrm>
          <a:prstGeom prst="rect">
            <a:avLst/>
          </a:prstGeom>
          <a:noFill/>
        </p:spPr>
        <p:txBody>
          <a:bodyPr wrap="square" anchor="t" lIns="45720" rIns="45720" tIns="18288" bIns="18288">
            <a:spAutoFit/>
          </a:bodyPr>
          <a:lstStyle/>
          <a:p>
            <a:r>
              <a:rPr sz="1500" b="1" i="0">
                <a:solidFill>
                  <a:srgbClr val="FCD604"/>
                </a:solidFill>
                <a:latin typeface="Arial"/>
              </a:rPr>
              <a:t>GRADE 5 · NUMBER &amp; OPERATIONS IN BASE TEN</a:t>
            </a:r>
          </a:p>
        </p:txBody>
      </p:sp>
      <p:sp>
        <p:nvSpPr>
          <p:cNvPr id="6" name="TextBox 5"/>
          <p:cNvSpPr txBox="1"/>
          <p:nvPr/>
        </p:nvSpPr>
        <p:spPr>
          <a:xfrm>
            <a:off x="685800" y="1783080"/>
            <a:ext cx="6675120" cy="2194560"/>
          </a:xfrm>
          <a:prstGeom prst="rect">
            <a:avLst/>
          </a:prstGeom>
          <a:noFill/>
        </p:spPr>
        <p:txBody>
          <a:bodyPr wrap="square" anchor="t" lIns="45720" rIns="45720" tIns="18288" bIns="18288">
            <a:spAutoFit/>
          </a:bodyPr>
          <a:lstStyle/>
          <a:p>
            <a:r>
              <a:rPr sz="5400" b="1" i="0">
                <a:solidFill>
                  <a:srgbClr val="FFFFFF"/>
                </a:solidFill>
                <a:latin typeface="Arial"/>
              </a:rPr>
              <a:t>ROUNDING DECIMALS</a:t>
            </a:r>
          </a:p>
        </p:txBody>
      </p:sp>
      <p:sp>
        <p:nvSpPr>
          <p:cNvPr id="7" name="TextBox 6"/>
          <p:cNvSpPr txBox="1"/>
          <p:nvPr/>
        </p:nvSpPr>
        <p:spPr>
          <a:xfrm>
            <a:off x="713232" y="3977639"/>
            <a:ext cx="6492240" cy="914400"/>
          </a:xfrm>
          <a:prstGeom prst="rect">
            <a:avLst/>
          </a:prstGeom>
          <a:noFill/>
        </p:spPr>
        <p:txBody>
          <a:bodyPr wrap="square" anchor="t" lIns="45720" rIns="45720" tIns="18288" bIns="18288">
            <a:spAutoFit/>
          </a:bodyPr>
          <a:lstStyle/>
          <a:p>
            <a:r>
              <a:rPr sz="1800" b="1" i="0">
                <a:solidFill>
                  <a:srgbClr val="F1E8FF"/>
                </a:solidFill>
                <a:latin typeface="Arial"/>
              </a:rPr>
              <a:t>Today's goal:</a:t>
            </a:r>
            <a:r>
              <a:rPr sz="1800" b="0" i="0">
                <a:solidFill>
                  <a:srgbClr val="F1E8FF"/>
                </a:solidFill>
                <a:latin typeface="Arial"/>
              </a:rPr>
              <a:t> I can use place-value understanding to round decimals to any place.</a:t>
            </a:r>
          </a:p>
        </p:txBody>
      </p:sp>
      <p:pic>
        <p:nvPicPr>
          <p:cNvPr id="8" name="Picture 7" descr="mild.png"/>
          <p:cNvPicPr>
            <a:picLocks noChangeAspect="1"/>
          </p:cNvPicPr>
          <p:nvPr/>
        </p:nvPicPr>
        <p:blipFill>
          <a:blip r:embed="rId3"/>
          <a:stretch>
            <a:fillRect/>
          </a:stretch>
        </p:blipFill>
        <p:spPr>
          <a:xfrm>
            <a:off x="713232" y="5495544"/>
            <a:ext cx="708660" cy="566928"/>
          </a:xfrm>
          <a:prstGeom prst="rect">
            <a:avLst/>
          </a:prstGeom>
        </p:spPr>
      </p:pic>
      <p:sp>
        <p:nvSpPr>
          <p:cNvPr id="9" name="TextBox 8"/>
          <p:cNvSpPr txBox="1"/>
          <p:nvPr/>
        </p:nvSpPr>
        <p:spPr>
          <a:xfrm>
            <a:off x="621792" y="6108192"/>
            <a:ext cx="1188720" cy="274320"/>
          </a:xfrm>
          <a:prstGeom prst="rect">
            <a:avLst/>
          </a:prstGeom>
          <a:noFill/>
        </p:spPr>
        <p:txBody>
          <a:bodyPr wrap="square" anchor="t" lIns="45720" rIns="45720" tIns="18288" bIns="18288">
            <a:spAutoFit/>
          </a:bodyPr>
          <a:lstStyle/>
          <a:p>
            <a:r>
              <a:rPr sz="1100" b="1" i="0">
                <a:solidFill>
                  <a:srgbClr val="E6DAFF"/>
                </a:solidFill>
                <a:latin typeface="Arial"/>
              </a:rPr>
              <a:t>Tan</a:t>
            </a:r>
          </a:p>
        </p:txBody>
      </p:sp>
      <p:pic>
        <p:nvPicPr>
          <p:cNvPr id="10" name="Picture 9" descr="medium.png"/>
          <p:cNvPicPr>
            <a:picLocks noChangeAspect="1"/>
          </p:cNvPicPr>
          <p:nvPr/>
        </p:nvPicPr>
        <p:blipFill>
          <a:blip r:embed="rId4"/>
          <a:stretch>
            <a:fillRect/>
          </a:stretch>
        </p:blipFill>
        <p:spPr>
          <a:xfrm>
            <a:off x="1947672" y="5404104"/>
            <a:ext cx="658368" cy="658368"/>
          </a:xfrm>
          <a:prstGeom prst="rect">
            <a:avLst/>
          </a:prstGeom>
        </p:spPr>
      </p:pic>
      <p:sp>
        <p:nvSpPr>
          <p:cNvPr id="11" name="TextBox 10"/>
          <p:cNvSpPr txBox="1"/>
          <p:nvPr/>
        </p:nvSpPr>
        <p:spPr>
          <a:xfrm>
            <a:off x="1856231" y="6108192"/>
            <a:ext cx="1188720" cy="274320"/>
          </a:xfrm>
          <a:prstGeom prst="rect">
            <a:avLst/>
          </a:prstGeom>
          <a:noFill/>
        </p:spPr>
        <p:txBody>
          <a:bodyPr wrap="square" anchor="t" lIns="45720" rIns="45720" tIns="18288" bIns="18288">
            <a:spAutoFit/>
          </a:bodyPr>
          <a:lstStyle/>
          <a:p>
            <a:r>
              <a:rPr sz="1100" b="1" i="0">
                <a:solidFill>
                  <a:srgbClr val="E6DAFF"/>
                </a:solidFill>
                <a:latin typeface="Arial"/>
              </a:rPr>
              <a:t>Digit</a:t>
            </a:r>
          </a:p>
        </p:txBody>
      </p:sp>
      <p:pic>
        <p:nvPicPr>
          <p:cNvPr id="12" name="Picture 11" descr="spicy.png"/>
          <p:cNvPicPr>
            <a:picLocks noChangeAspect="1"/>
          </p:cNvPicPr>
          <p:nvPr/>
        </p:nvPicPr>
        <p:blipFill>
          <a:blip r:embed="rId5"/>
          <a:stretch>
            <a:fillRect/>
          </a:stretch>
        </p:blipFill>
        <p:spPr>
          <a:xfrm>
            <a:off x="2999232" y="5404104"/>
            <a:ext cx="658368" cy="658368"/>
          </a:xfrm>
          <a:prstGeom prst="rect">
            <a:avLst/>
          </a:prstGeom>
        </p:spPr>
      </p:pic>
      <p:sp>
        <p:nvSpPr>
          <p:cNvPr id="13" name="TextBox 12"/>
          <p:cNvSpPr txBox="1"/>
          <p:nvPr/>
        </p:nvSpPr>
        <p:spPr>
          <a:xfrm>
            <a:off x="2907791" y="6108192"/>
            <a:ext cx="1188720" cy="274320"/>
          </a:xfrm>
          <a:prstGeom prst="rect">
            <a:avLst/>
          </a:prstGeom>
          <a:noFill/>
        </p:spPr>
        <p:txBody>
          <a:bodyPr wrap="square" anchor="t" lIns="45720" rIns="45720" tIns="18288" bIns="18288">
            <a:spAutoFit/>
          </a:bodyPr>
          <a:lstStyle/>
          <a:p>
            <a:r>
              <a:rPr sz="1100" b="1" i="0">
                <a:solidFill>
                  <a:srgbClr val="E6DAFF"/>
                </a:solidFill>
                <a:latin typeface="Arial"/>
              </a:rPr>
              <a:t>Blaze</a:t>
            </a:r>
          </a:p>
        </p:txBody>
      </p:sp>
      <p:pic>
        <p:nvPicPr>
          <p:cNvPr id="14" name="Picture 13" descr="extra.png"/>
          <p:cNvPicPr>
            <a:picLocks noChangeAspect="1"/>
          </p:cNvPicPr>
          <p:nvPr/>
        </p:nvPicPr>
        <p:blipFill>
          <a:blip r:embed="rId6"/>
          <a:stretch>
            <a:fillRect/>
          </a:stretch>
        </p:blipFill>
        <p:spPr>
          <a:xfrm>
            <a:off x="4050791" y="5404104"/>
            <a:ext cx="678147" cy="658368"/>
          </a:xfrm>
          <a:prstGeom prst="rect">
            <a:avLst/>
          </a:prstGeom>
        </p:spPr>
      </p:pic>
      <p:sp>
        <p:nvSpPr>
          <p:cNvPr id="15" name="TextBox 14"/>
          <p:cNvSpPr txBox="1"/>
          <p:nvPr/>
        </p:nvSpPr>
        <p:spPr>
          <a:xfrm>
            <a:off x="3959352" y="6108192"/>
            <a:ext cx="1188720" cy="274320"/>
          </a:xfrm>
          <a:prstGeom prst="rect">
            <a:avLst/>
          </a:prstGeom>
          <a:noFill/>
        </p:spPr>
        <p:txBody>
          <a:bodyPr wrap="square" anchor="t" lIns="45720" rIns="45720" tIns="18288" bIns="18288">
            <a:spAutoFit/>
          </a:bodyPr>
          <a:lstStyle/>
          <a:p>
            <a:r>
              <a:rPr sz="1100" b="1" i="0">
                <a:solidFill>
                  <a:srgbClr val="E6DAFF"/>
                </a:solidFill>
                <a:latin typeface="Arial"/>
              </a:rPr>
              <a:t>Pi</a:t>
            </a:r>
          </a:p>
        </p:txBody>
      </p:sp>
      <p:pic>
        <p:nvPicPr>
          <p:cNvPr id="16" name="Picture 15" descr="pointing.png"/>
          <p:cNvPicPr>
            <a:picLocks noChangeAspect="1"/>
          </p:cNvPicPr>
          <p:nvPr/>
        </p:nvPicPr>
        <p:blipFill>
          <a:blip r:embed="rId7"/>
          <a:stretch>
            <a:fillRect/>
          </a:stretch>
        </p:blipFill>
        <p:spPr>
          <a:xfrm>
            <a:off x="7436815" y="2690037"/>
            <a:ext cx="4480560" cy="4167962"/>
          </a:xfrm>
          <a:prstGeom prst="rect">
            <a:avLst/>
          </a:prstGeom>
        </p:spPr>
      </p:pic>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8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FFE9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FFE9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1248156" cy="384048"/>
          </a:xfrm>
          <a:prstGeom prst="roundRect">
            <a:avLst>
              <a:gd name="adj" fmla="val 50000"/>
            </a:avLst>
          </a:prstGeom>
          <a:solidFill>
            <a:srgbClr val="F2C20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2A1060"/>
                </a:solidFill>
                <a:latin typeface="Arial"/>
              </a:rPr>
              <a:t>WARM-UP</a:t>
            </a:r>
          </a:p>
        </p:txBody>
      </p:sp>
      <p:sp>
        <p:nvSpPr>
          <p:cNvPr id="6" name="Rounded Rectangle 5"/>
          <p:cNvSpPr/>
          <p:nvPr/>
        </p:nvSpPr>
        <p:spPr>
          <a:xfrm>
            <a:off x="9055303" y="457200"/>
            <a:ext cx="2542032" cy="402336"/>
          </a:xfrm>
          <a:prstGeom prst="roundRect">
            <a:avLst>
              <a:gd name="adj" fmla="val 50000"/>
            </a:avLst>
          </a:prstGeom>
          <a:solidFill>
            <a:srgbClr val="2A106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CD604"/>
                </a:solidFill>
                <a:latin typeface="Arial"/>
              </a:rPr>
              <a:t>Turn &amp; talk · 1 min</a:t>
            </a:r>
          </a:p>
        </p:txBody>
      </p:sp>
      <p:sp>
        <p:nvSpPr>
          <p:cNvPr id="7" name="TextBox 6"/>
          <p:cNvSpPr txBox="1"/>
          <p:nvPr/>
        </p:nvSpPr>
        <p:spPr>
          <a:xfrm>
            <a:off x="658368" y="987552"/>
            <a:ext cx="7132320" cy="1097280"/>
          </a:xfrm>
          <a:prstGeom prst="rect">
            <a:avLst/>
          </a:prstGeom>
          <a:noFill/>
        </p:spPr>
        <p:txBody>
          <a:bodyPr wrap="square" anchor="ctr" lIns="45720" rIns="45720" tIns="18288" bIns="18288">
            <a:spAutoFit/>
          </a:bodyPr>
          <a:lstStyle/>
          <a:p>
            <a:r>
              <a:rPr sz="3600" b="1" i="0">
                <a:solidFill>
                  <a:srgbClr val="2A1060"/>
                </a:solidFill>
                <a:latin typeface="Arial"/>
              </a:rPr>
              <a:t>The question rounding asks</a:t>
            </a:r>
          </a:p>
        </p:txBody>
      </p:sp>
      <p:sp>
        <p:nvSpPr>
          <p:cNvPr id="8" name="Rounded Rectangle 7"/>
          <p:cNvSpPr/>
          <p:nvPr/>
        </p:nvSpPr>
        <p:spPr>
          <a:xfrm>
            <a:off x="658368" y="2194560"/>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804672" y="2322576"/>
            <a:ext cx="384048" cy="384048"/>
          </a:xfrm>
          <a:prstGeom prst="ellipse">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1</a:t>
            </a:r>
          </a:p>
        </p:txBody>
      </p:sp>
      <p:sp>
        <p:nvSpPr>
          <p:cNvPr id="10" name="TextBox 9"/>
          <p:cNvSpPr txBox="1"/>
          <p:nvPr/>
        </p:nvSpPr>
        <p:spPr>
          <a:xfrm>
            <a:off x="1325880" y="2267712"/>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Which two tenths is it between?</a:t>
            </a:r>
          </a:p>
        </p:txBody>
      </p:sp>
      <p:sp>
        <p:nvSpPr>
          <p:cNvPr id="11" name="Rounded Rectangle 10"/>
          <p:cNvSpPr/>
          <p:nvPr/>
        </p:nvSpPr>
        <p:spPr>
          <a:xfrm>
            <a:off x="658368" y="2999232"/>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804672" y="3127248"/>
            <a:ext cx="384048" cy="384048"/>
          </a:xfrm>
          <a:prstGeom prst="ellipse">
            <a:avLst/>
          </a:prstGeom>
          <a:solidFill>
            <a:srgbClr val="F07A1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2</a:t>
            </a:r>
          </a:p>
        </p:txBody>
      </p:sp>
      <p:sp>
        <p:nvSpPr>
          <p:cNvPr id="13" name="TextBox 12"/>
          <p:cNvSpPr txBox="1"/>
          <p:nvPr/>
        </p:nvSpPr>
        <p:spPr>
          <a:xfrm>
            <a:off x="1325880" y="3072384"/>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Which one is it nearer?</a:t>
            </a:r>
          </a:p>
        </p:txBody>
      </p:sp>
      <p:sp>
        <p:nvSpPr>
          <p:cNvPr id="14" name="Rounded Rectangle 13"/>
          <p:cNvSpPr/>
          <p:nvPr/>
        </p:nvSpPr>
        <p:spPr>
          <a:xfrm>
            <a:off x="658368" y="3849624"/>
            <a:ext cx="7086600" cy="886968"/>
          </a:xfrm>
          <a:prstGeom prst="roundRect">
            <a:avLst>
              <a:gd name="adj" fmla="val 16000"/>
            </a:avLst>
          </a:prstGeom>
          <a:solidFill>
            <a:srgbClr val="FCD60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68680" y="3922776"/>
            <a:ext cx="6720840" cy="274320"/>
          </a:xfrm>
          <a:prstGeom prst="rect">
            <a:avLst/>
          </a:prstGeom>
          <a:noFill/>
        </p:spPr>
        <p:txBody>
          <a:bodyPr wrap="square" anchor="t" lIns="45720" rIns="45720" tIns="18288" bIns="18288">
            <a:spAutoFit/>
          </a:bodyPr>
          <a:lstStyle/>
          <a:p>
            <a:r>
              <a:rPr sz="1200" b="1" i="0">
                <a:solidFill>
                  <a:srgbClr val="7E03F2"/>
                </a:solidFill>
                <a:latin typeface="Arial"/>
              </a:rPr>
              <a:t>TURN &amp; TALK</a:t>
            </a:r>
          </a:p>
        </p:txBody>
      </p:sp>
      <p:sp>
        <p:nvSpPr>
          <p:cNvPr id="16" name="TextBox 15"/>
          <p:cNvSpPr txBox="1"/>
          <p:nvPr/>
        </p:nvSpPr>
        <p:spPr>
          <a:xfrm>
            <a:off x="868680" y="4178808"/>
            <a:ext cx="6720840" cy="502920"/>
          </a:xfrm>
          <a:prstGeom prst="rect">
            <a:avLst/>
          </a:prstGeom>
          <a:noFill/>
        </p:spPr>
        <p:txBody>
          <a:bodyPr wrap="square" anchor="t" lIns="45720" rIns="45720" tIns="18288" bIns="18288">
            <a:spAutoFit/>
          </a:bodyPr>
          <a:lstStyle/>
          <a:p>
            <a:r>
              <a:rPr sz="2200" b="1" i="0">
                <a:solidFill>
                  <a:srgbClr val="2A1060"/>
                </a:solidFill>
                <a:latin typeface="Arial"/>
              </a:rPr>
              <a:t>Name the two candidates FIRST.</a:t>
            </a:r>
          </a:p>
        </p:txBody>
      </p:sp>
      <p:pic>
        <p:nvPicPr>
          <p:cNvPr id="17" name="Picture 16" descr="wondering.png"/>
          <p:cNvPicPr>
            <a:picLocks noChangeAspect="1"/>
          </p:cNvPicPr>
          <p:nvPr/>
        </p:nvPicPr>
        <p:blipFill>
          <a:blip r:embed="rId2"/>
          <a:stretch>
            <a:fillRect/>
          </a:stretch>
        </p:blipFill>
        <p:spPr>
          <a:xfrm>
            <a:off x="8588959" y="1737360"/>
            <a:ext cx="3328415" cy="5120640"/>
          </a:xfrm>
          <a:prstGeom prst="rect">
            <a:avLst/>
          </a:prstGeom>
        </p:spPr>
      </p:pic>
      <p:pic>
        <p:nvPicPr>
          <p:cNvPr id="18" name="Picture 17" descr="apple-touch-icon.png"/>
          <p:cNvPicPr>
            <a:picLocks noChangeAspect="1"/>
          </p:cNvPicPr>
          <p:nvPr/>
        </p:nvPicPr>
        <p:blipFill>
          <a:blip r:embed="rId3"/>
          <a:stretch>
            <a:fillRect/>
          </a:stretch>
        </p:blipFill>
        <p:spPr>
          <a:xfrm>
            <a:off x="658368" y="6428232"/>
            <a:ext cx="256032" cy="256032"/>
          </a:xfrm>
          <a:prstGeom prst="rect">
            <a:avLst/>
          </a:prstGeom>
        </p:spPr>
      </p:pic>
      <p:sp>
        <p:nvSpPr>
          <p:cNvPr id="19" name="TextBox 18"/>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2/12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E3E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E3E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1618488" cy="384048"/>
          </a:xfrm>
          <a:prstGeom prst="roundRect">
            <a:avLst>
              <a:gd name="adj" fmla="val 50000"/>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BIG IDEA 1</a:t>
            </a:r>
          </a:p>
        </p:txBody>
      </p:sp>
      <p:sp>
        <p:nvSpPr>
          <p:cNvPr id="6" name="Rounded Rectangle 5"/>
          <p:cNvSpPr/>
          <p:nvPr/>
        </p:nvSpPr>
        <p:spPr>
          <a:xfrm>
            <a:off x="9713671" y="457200"/>
            <a:ext cx="1883664" cy="402336"/>
          </a:xfrm>
          <a:prstGeom prst="roundRect">
            <a:avLst>
              <a:gd name="adj" fmla="val 50000"/>
            </a:avLst>
          </a:prstGeom>
          <a:solidFill>
            <a:srgbClr val="2A106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CD604"/>
                </a:solidFill>
                <a:latin typeface="Arial"/>
              </a:rPr>
              <a:t>Write it down</a:t>
            </a:r>
          </a:p>
        </p:txBody>
      </p:sp>
      <p:sp>
        <p:nvSpPr>
          <p:cNvPr id="7" name="TextBox 6"/>
          <p:cNvSpPr txBox="1"/>
          <p:nvPr/>
        </p:nvSpPr>
        <p:spPr>
          <a:xfrm>
            <a:off x="658368" y="987552"/>
            <a:ext cx="7132320" cy="1097280"/>
          </a:xfrm>
          <a:prstGeom prst="rect">
            <a:avLst/>
          </a:prstGeom>
          <a:noFill/>
        </p:spPr>
        <p:txBody>
          <a:bodyPr wrap="square" anchor="ctr" lIns="45720" rIns="45720" tIns="18288" bIns="18288">
            <a:spAutoFit/>
          </a:bodyPr>
          <a:lstStyle/>
          <a:p>
            <a:r>
              <a:rPr sz="3600" b="1" i="0">
                <a:solidFill>
                  <a:srgbClr val="2A1060"/>
                </a:solidFill>
                <a:latin typeface="Arial"/>
              </a:rPr>
              <a:t>3.548 to the nearest tenth</a:t>
            </a:r>
          </a:p>
        </p:txBody>
      </p:sp>
      <p:sp>
        <p:nvSpPr>
          <p:cNvPr id="8" name="Rounded Rectangle 7"/>
          <p:cNvSpPr/>
          <p:nvPr/>
        </p:nvSpPr>
        <p:spPr>
          <a:xfrm>
            <a:off x="658368" y="2194560"/>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804672" y="2322576"/>
            <a:ext cx="384048" cy="384048"/>
          </a:xfrm>
          <a:prstGeom prst="ellipse">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1</a:t>
            </a:r>
          </a:p>
        </p:txBody>
      </p:sp>
      <p:sp>
        <p:nvSpPr>
          <p:cNvPr id="10" name="TextBox 9"/>
          <p:cNvSpPr txBox="1"/>
          <p:nvPr/>
        </p:nvSpPr>
        <p:spPr>
          <a:xfrm>
            <a:off x="1325880" y="2267712"/>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Between 3.5 and 3.6.</a:t>
            </a:r>
          </a:p>
        </p:txBody>
      </p:sp>
      <p:sp>
        <p:nvSpPr>
          <p:cNvPr id="11" name="Rounded Rectangle 10"/>
          <p:cNvSpPr/>
          <p:nvPr/>
        </p:nvSpPr>
        <p:spPr>
          <a:xfrm>
            <a:off x="658368" y="2999232"/>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804672" y="3127248"/>
            <a:ext cx="384048" cy="384048"/>
          </a:xfrm>
          <a:prstGeom prst="ellipse">
            <a:avLst/>
          </a:prstGeom>
          <a:solidFill>
            <a:srgbClr val="F07A1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2</a:t>
            </a:r>
          </a:p>
        </p:txBody>
      </p:sp>
      <p:sp>
        <p:nvSpPr>
          <p:cNvPr id="13" name="TextBox 12"/>
          <p:cNvSpPr txBox="1"/>
          <p:nvPr/>
        </p:nvSpPr>
        <p:spPr>
          <a:xfrm>
            <a:off x="1325880" y="3072384"/>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Midpoint 3.55. Is 3.548 past it?</a:t>
            </a:r>
          </a:p>
        </p:txBody>
      </p:sp>
      <p:sp>
        <p:nvSpPr>
          <p:cNvPr id="14" name="Rounded Rectangle 13"/>
          <p:cNvSpPr/>
          <p:nvPr/>
        </p:nvSpPr>
        <p:spPr>
          <a:xfrm>
            <a:off x="658368" y="3849624"/>
            <a:ext cx="7086600" cy="886968"/>
          </a:xfrm>
          <a:prstGeom prst="roundRect">
            <a:avLst>
              <a:gd name="adj" fmla="val 16000"/>
            </a:avLst>
          </a:prstGeom>
          <a:solidFill>
            <a:srgbClr val="FCD60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68680" y="3922776"/>
            <a:ext cx="6720840" cy="274320"/>
          </a:xfrm>
          <a:prstGeom prst="rect">
            <a:avLst/>
          </a:prstGeom>
          <a:noFill/>
        </p:spPr>
        <p:txBody>
          <a:bodyPr wrap="square" anchor="t" lIns="45720" rIns="45720" tIns="18288" bIns="18288">
            <a:spAutoFit/>
          </a:bodyPr>
          <a:lstStyle/>
          <a:p>
            <a:r>
              <a:rPr sz="1200" b="1" i="0">
                <a:solidFill>
                  <a:srgbClr val="7E03F2"/>
                </a:solidFill>
                <a:latin typeface="Arial"/>
              </a:rPr>
              <a:t>REMEMBER</a:t>
            </a:r>
          </a:p>
        </p:txBody>
      </p:sp>
      <p:sp>
        <p:nvSpPr>
          <p:cNvPr id="16" name="TextBox 15"/>
          <p:cNvSpPr txBox="1"/>
          <p:nvPr/>
        </p:nvSpPr>
        <p:spPr>
          <a:xfrm>
            <a:off x="868680" y="4178808"/>
            <a:ext cx="6720840" cy="502920"/>
          </a:xfrm>
          <a:prstGeom prst="rect">
            <a:avLst/>
          </a:prstGeom>
          <a:noFill/>
        </p:spPr>
        <p:txBody>
          <a:bodyPr wrap="square" anchor="t" lIns="45720" rIns="45720" tIns="18288" bIns="18288">
            <a:spAutoFit/>
          </a:bodyPr>
          <a:lstStyle/>
          <a:p>
            <a:r>
              <a:rPr sz="2200" b="1" i="0">
                <a:solidFill>
                  <a:srgbClr val="2A1060"/>
                </a:solidFill>
                <a:latin typeface="Arial"/>
              </a:rPr>
              <a:t>No. So 3.5.</a:t>
            </a:r>
          </a:p>
        </p:txBody>
      </p:sp>
      <p:pic>
        <p:nvPicPr>
          <p:cNvPr id="17" name="Picture 16" descr="pointup.png"/>
          <p:cNvPicPr>
            <a:picLocks noChangeAspect="1"/>
          </p:cNvPicPr>
          <p:nvPr/>
        </p:nvPicPr>
        <p:blipFill>
          <a:blip r:embed="rId2"/>
          <a:stretch>
            <a:fillRect/>
          </a:stretch>
        </p:blipFill>
        <p:spPr>
          <a:xfrm>
            <a:off x="7985455" y="2396246"/>
            <a:ext cx="3931920" cy="4461753"/>
          </a:xfrm>
          <a:prstGeom prst="rect">
            <a:avLst/>
          </a:prstGeom>
        </p:spPr>
      </p:pic>
      <p:pic>
        <p:nvPicPr>
          <p:cNvPr id="18" name="Picture 17" descr="apple-touch-icon.png"/>
          <p:cNvPicPr>
            <a:picLocks noChangeAspect="1"/>
          </p:cNvPicPr>
          <p:nvPr/>
        </p:nvPicPr>
        <p:blipFill>
          <a:blip r:embed="rId3"/>
          <a:stretch>
            <a:fillRect/>
          </a:stretch>
        </p:blipFill>
        <p:spPr>
          <a:xfrm>
            <a:off x="658368" y="6428232"/>
            <a:ext cx="256032" cy="256032"/>
          </a:xfrm>
          <a:prstGeom prst="rect">
            <a:avLst/>
          </a:prstGeom>
        </p:spPr>
      </p:pic>
      <p:sp>
        <p:nvSpPr>
          <p:cNvPr id="19" name="TextBox 18"/>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3/12</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FFEB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FFEB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1618488" cy="384048"/>
          </a:xfrm>
          <a:prstGeom prst="roundRect">
            <a:avLst>
              <a:gd name="adj" fmla="val 50000"/>
            </a:avLst>
          </a:prstGeom>
          <a:solidFill>
            <a:srgbClr val="F07A1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BIG IDEA 2</a:t>
            </a:r>
          </a:p>
        </p:txBody>
      </p:sp>
      <p:sp>
        <p:nvSpPr>
          <p:cNvPr id="6" name="TextBox 5"/>
          <p:cNvSpPr txBox="1"/>
          <p:nvPr/>
        </p:nvSpPr>
        <p:spPr>
          <a:xfrm>
            <a:off x="658368" y="987552"/>
            <a:ext cx="7132320" cy="1097280"/>
          </a:xfrm>
          <a:prstGeom prst="rect">
            <a:avLst/>
          </a:prstGeom>
          <a:noFill/>
        </p:spPr>
        <p:txBody>
          <a:bodyPr wrap="square" anchor="ctr" lIns="45720" rIns="45720" tIns="18288" bIns="18288">
            <a:spAutoFit/>
          </a:bodyPr>
          <a:lstStyle/>
          <a:p>
            <a:r>
              <a:rPr sz="3600" b="1" i="0">
                <a:solidFill>
                  <a:srgbClr val="2A1060"/>
                </a:solidFill>
                <a:latin typeface="Arial"/>
              </a:rPr>
              <a:t>The tempting method</a:t>
            </a:r>
          </a:p>
        </p:txBody>
      </p:sp>
      <p:sp>
        <p:nvSpPr>
          <p:cNvPr id="7" name="Rounded Rectangle 6"/>
          <p:cNvSpPr/>
          <p:nvPr/>
        </p:nvSpPr>
        <p:spPr>
          <a:xfrm>
            <a:off x="658368" y="2194560"/>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804672" y="2322576"/>
            <a:ext cx="384048" cy="384048"/>
          </a:xfrm>
          <a:prstGeom prst="ellipse">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1</a:t>
            </a:r>
          </a:p>
        </p:txBody>
      </p:sp>
      <p:sp>
        <p:nvSpPr>
          <p:cNvPr id="9" name="TextBox 8"/>
          <p:cNvSpPr txBox="1"/>
          <p:nvPr/>
        </p:nvSpPr>
        <p:spPr>
          <a:xfrm>
            <a:off x="1325880" y="2267712"/>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3.548 → 3.55 (nearest hundredth)</a:t>
            </a:r>
          </a:p>
        </p:txBody>
      </p:sp>
      <p:sp>
        <p:nvSpPr>
          <p:cNvPr id="10" name="Rounded Rectangle 9"/>
          <p:cNvSpPr/>
          <p:nvPr/>
        </p:nvSpPr>
        <p:spPr>
          <a:xfrm>
            <a:off x="658368" y="2999232"/>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04672" y="3127248"/>
            <a:ext cx="384048" cy="384048"/>
          </a:xfrm>
          <a:prstGeom prst="ellipse">
            <a:avLst/>
          </a:prstGeom>
          <a:solidFill>
            <a:srgbClr val="F07A1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2</a:t>
            </a:r>
          </a:p>
        </p:txBody>
      </p:sp>
      <p:sp>
        <p:nvSpPr>
          <p:cNvPr id="12" name="TextBox 11"/>
          <p:cNvSpPr txBox="1"/>
          <p:nvPr/>
        </p:nvSpPr>
        <p:spPr>
          <a:xfrm>
            <a:off x="1325880" y="3072384"/>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3.55 → 3.6 (nearest tenth)</a:t>
            </a:r>
          </a:p>
        </p:txBody>
      </p:sp>
      <p:sp>
        <p:nvSpPr>
          <p:cNvPr id="13" name="Rounded Rectangle 12"/>
          <p:cNvSpPr/>
          <p:nvPr/>
        </p:nvSpPr>
        <p:spPr>
          <a:xfrm>
            <a:off x="658368" y="3849624"/>
            <a:ext cx="7086600" cy="886968"/>
          </a:xfrm>
          <a:prstGeom prst="roundRect">
            <a:avLst>
              <a:gd name="adj" fmla="val 16000"/>
            </a:avLst>
          </a:prstGeom>
          <a:solidFill>
            <a:srgbClr val="FCD60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68680" y="3922776"/>
            <a:ext cx="6720840" cy="274320"/>
          </a:xfrm>
          <a:prstGeom prst="rect">
            <a:avLst/>
          </a:prstGeom>
          <a:noFill/>
        </p:spPr>
        <p:txBody>
          <a:bodyPr wrap="square" anchor="t" lIns="45720" rIns="45720" tIns="18288" bIns="18288">
            <a:spAutoFit/>
          </a:bodyPr>
          <a:lstStyle/>
          <a:p>
            <a:r>
              <a:rPr sz="1200" b="1" i="0">
                <a:solidFill>
                  <a:srgbClr val="7E03F2"/>
                </a:solidFill>
                <a:latin typeface="Arial"/>
              </a:rPr>
              <a:t>REMEMBER</a:t>
            </a:r>
          </a:p>
        </p:txBody>
      </p:sp>
      <p:sp>
        <p:nvSpPr>
          <p:cNvPr id="15" name="TextBox 14"/>
          <p:cNvSpPr txBox="1"/>
          <p:nvPr/>
        </p:nvSpPr>
        <p:spPr>
          <a:xfrm>
            <a:off x="868680" y="4178808"/>
            <a:ext cx="6720840" cy="502920"/>
          </a:xfrm>
          <a:prstGeom prst="rect">
            <a:avLst/>
          </a:prstGeom>
          <a:noFill/>
        </p:spPr>
        <p:txBody>
          <a:bodyPr wrap="square" anchor="t" lIns="45720" rIns="45720" tIns="18288" bIns="18288">
            <a:spAutoFit/>
          </a:bodyPr>
          <a:lstStyle/>
          <a:p>
            <a:r>
              <a:rPr sz="2200" b="1" i="0">
                <a:solidFill>
                  <a:srgbClr val="2A1060"/>
                </a:solidFill>
                <a:latin typeface="Arial"/>
              </a:rPr>
              <a:t>Both steps correct. Answer wrong.</a:t>
            </a:r>
          </a:p>
        </p:txBody>
      </p:sp>
      <p:pic>
        <p:nvPicPr>
          <p:cNvPr id="16" name="Picture 15" descr="showing.png"/>
          <p:cNvPicPr>
            <a:picLocks noChangeAspect="1"/>
          </p:cNvPicPr>
          <p:nvPr/>
        </p:nvPicPr>
        <p:blipFill>
          <a:blip r:embed="rId2"/>
          <a:stretch>
            <a:fillRect/>
          </a:stretch>
        </p:blipFill>
        <p:spPr>
          <a:xfrm>
            <a:off x="7985455" y="3207474"/>
            <a:ext cx="3931920" cy="3650525"/>
          </a:xfrm>
          <a:prstGeom prst="rect">
            <a:avLst/>
          </a:prstGeom>
        </p:spPr>
      </p:pic>
      <p:pic>
        <p:nvPicPr>
          <p:cNvPr id="17" name="Picture 16" descr="apple-touch-icon.png"/>
          <p:cNvPicPr>
            <a:picLocks noChangeAspect="1"/>
          </p:cNvPicPr>
          <p:nvPr/>
        </p:nvPicPr>
        <p:blipFill>
          <a:blip r:embed="rId3"/>
          <a:stretch>
            <a:fillRect/>
          </a:stretch>
        </p:blipFill>
        <p:spPr>
          <a:xfrm>
            <a:off x="658368" y="6428232"/>
            <a:ext cx="256032" cy="256032"/>
          </a:xfrm>
          <a:prstGeom prst="rect">
            <a:avLst/>
          </a:prstGeom>
        </p:spPr>
      </p:pic>
      <p:sp>
        <p:nvSpPr>
          <p:cNvPr id="18" name="TextBox 17"/>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4/12</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DDF4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DDF4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1618488" cy="384048"/>
          </a:xfrm>
          <a:prstGeom prst="roundRect">
            <a:avLst>
              <a:gd name="adj" fmla="val 50000"/>
            </a:avLst>
          </a:prstGeom>
          <a:solidFill>
            <a:srgbClr val="1F9D5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BIG IDEA 3</a:t>
            </a:r>
          </a:p>
        </p:txBody>
      </p:sp>
      <p:sp>
        <p:nvSpPr>
          <p:cNvPr id="6" name="TextBox 5"/>
          <p:cNvSpPr txBox="1"/>
          <p:nvPr/>
        </p:nvSpPr>
        <p:spPr>
          <a:xfrm>
            <a:off x="658368" y="987552"/>
            <a:ext cx="7132320" cy="1097280"/>
          </a:xfrm>
          <a:prstGeom prst="rect">
            <a:avLst/>
          </a:prstGeom>
          <a:noFill/>
        </p:spPr>
        <p:txBody>
          <a:bodyPr wrap="square" anchor="ctr" lIns="45720" rIns="45720" tIns="18288" bIns="18288">
            <a:spAutoFit/>
          </a:bodyPr>
          <a:lstStyle/>
          <a:p>
            <a:r>
              <a:rPr sz="3600" b="1" i="0">
                <a:solidFill>
                  <a:srgbClr val="2A1060"/>
                </a:solidFill>
                <a:latin typeface="Arial"/>
              </a:rPr>
              <a:t>Why staging breaks it</a:t>
            </a:r>
          </a:p>
        </p:txBody>
      </p:sp>
      <p:sp>
        <p:nvSpPr>
          <p:cNvPr id="7" name="Rounded Rectangle 6"/>
          <p:cNvSpPr/>
          <p:nvPr/>
        </p:nvSpPr>
        <p:spPr>
          <a:xfrm>
            <a:off x="658368" y="2194560"/>
            <a:ext cx="7086600" cy="1060704"/>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804672" y="2322576"/>
            <a:ext cx="384048" cy="384048"/>
          </a:xfrm>
          <a:prstGeom prst="ellipse">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1</a:t>
            </a:r>
          </a:p>
        </p:txBody>
      </p:sp>
      <p:sp>
        <p:nvSpPr>
          <p:cNvPr id="9" name="TextBox 8"/>
          <p:cNvSpPr txBox="1"/>
          <p:nvPr/>
        </p:nvSpPr>
        <p:spPr>
          <a:xfrm>
            <a:off x="1325880" y="2267712"/>
            <a:ext cx="6263640" cy="950976"/>
          </a:xfrm>
          <a:prstGeom prst="rect">
            <a:avLst/>
          </a:prstGeom>
          <a:noFill/>
        </p:spPr>
        <p:txBody>
          <a:bodyPr wrap="square" anchor="ctr" lIns="45720" rIns="45720" tIns="18288" bIns="18288">
            <a:spAutoFit/>
          </a:bodyPr>
          <a:lstStyle/>
          <a:p>
            <a:r>
              <a:rPr sz="2100" b="0" i="0">
                <a:solidFill>
                  <a:srgbClr val="22123F"/>
                </a:solidFill>
                <a:latin typeface="Arial"/>
              </a:rPr>
              <a:t>The 8 in the thousandths should never be consulted.</a:t>
            </a:r>
          </a:p>
        </p:txBody>
      </p:sp>
      <p:sp>
        <p:nvSpPr>
          <p:cNvPr id="10" name="Rounded Rectangle 9"/>
          <p:cNvSpPr/>
          <p:nvPr/>
        </p:nvSpPr>
        <p:spPr>
          <a:xfrm>
            <a:off x="658368" y="3383279"/>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04672" y="3511296"/>
            <a:ext cx="384048" cy="384048"/>
          </a:xfrm>
          <a:prstGeom prst="ellipse">
            <a:avLst/>
          </a:prstGeom>
          <a:solidFill>
            <a:srgbClr val="F07A1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2</a:t>
            </a:r>
          </a:p>
        </p:txBody>
      </p:sp>
      <p:sp>
        <p:nvSpPr>
          <p:cNvPr id="12" name="TextBox 11"/>
          <p:cNvSpPr txBox="1"/>
          <p:nvPr/>
        </p:nvSpPr>
        <p:spPr>
          <a:xfrm>
            <a:off x="1325880" y="3456432"/>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Staging lets it push the 4 up to a 5.</a:t>
            </a:r>
          </a:p>
        </p:txBody>
      </p:sp>
      <p:sp>
        <p:nvSpPr>
          <p:cNvPr id="13" name="Rounded Rectangle 12"/>
          <p:cNvSpPr/>
          <p:nvPr/>
        </p:nvSpPr>
        <p:spPr>
          <a:xfrm>
            <a:off x="658368" y="4233672"/>
            <a:ext cx="7086600" cy="886968"/>
          </a:xfrm>
          <a:prstGeom prst="roundRect">
            <a:avLst>
              <a:gd name="adj" fmla="val 16000"/>
            </a:avLst>
          </a:prstGeom>
          <a:solidFill>
            <a:srgbClr val="FCD60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68680" y="4306824"/>
            <a:ext cx="6720840" cy="274320"/>
          </a:xfrm>
          <a:prstGeom prst="rect">
            <a:avLst/>
          </a:prstGeom>
          <a:noFill/>
        </p:spPr>
        <p:txBody>
          <a:bodyPr wrap="square" anchor="t" lIns="45720" rIns="45720" tIns="18288" bIns="18288">
            <a:spAutoFit/>
          </a:bodyPr>
          <a:lstStyle/>
          <a:p>
            <a:r>
              <a:rPr sz="1200" b="1" i="0">
                <a:solidFill>
                  <a:srgbClr val="7E03F2"/>
                </a:solidFill>
                <a:latin typeface="Arial"/>
              </a:rPr>
              <a:t>REMEMBER</a:t>
            </a:r>
          </a:p>
        </p:txBody>
      </p:sp>
      <p:sp>
        <p:nvSpPr>
          <p:cNvPr id="15" name="TextBox 14"/>
          <p:cNvSpPr txBox="1"/>
          <p:nvPr/>
        </p:nvSpPr>
        <p:spPr>
          <a:xfrm>
            <a:off x="868680" y="4562856"/>
            <a:ext cx="6720840" cy="502920"/>
          </a:xfrm>
          <a:prstGeom prst="rect">
            <a:avLst/>
          </a:prstGeom>
          <a:noFill/>
        </p:spPr>
        <p:txBody>
          <a:bodyPr wrap="square" anchor="t" lIns="45720" rIns="45720" tIns="18288" bIns="18288">
            <a:spAutoFit/>
          </a:bodyPr>
          <a:lstStyle/>
          <a:p>
            <a:r>
              <a:rPr sz="2200" b="1" i="0">
                <a:solidFill>
                  <a:srgbClr val="2A1060"/>
                </a:solidFill>
                <a:latin typeface="Arial"/>
              </a:rPr>
              <a:t>Always round the ORIGINAL number. Once.</a:t>
            </a:r>
          </a:p>
        </p:txBody>
      </p:sp>
      <p:pic>
        <p:nvPicPr>
          <p:cNvPr id="16" name="Picture 15" descr="pointing.png"/>
          <p:cNvPicPr>
            <a:picLocks noChangeAspect="1"/>
          </p:cNvPicPr>
          <p:nvPr/>
        </p:nvPicPr>
        <p:blipFill>
          <a:blip r:embed="rId2"/>
          <a:stretch>
            <a:fillRect/>
          </a:stretch>
        </p:blipFill>
        <p:spPr>
          <a:xfrm>
            <a:off x="7985455" y="3200400"/>
            <a:ext cx="3931920" cy="3657600"/>
          </a:xfrm>
          <a:prstGeom prst="rect">
            <a:avLst/>
          </a:prstGeom>
        </p:spPr>
      </p:pic>
      <p:pic>
        <p:nvPicPr>
          <p:cNvPr id="17" name="Picture 16" descr="apple-touch-icon.png"/>
          <p:cNvPicPr>
            <a:picLocks noChangeAspect="1"/>
          </p:cNvPicPr>
          <p:nvPr/>
        </p:nvPicPr>
        <p:blipFill>
          <a:blip r:embed="rId3"/>
          <a:stretch>
            <a:fillRect/>
          </a:stretch>
        </p:blipFill>
        <p:spPr>
          <a:xfrm>
            <a:off x="658368" y="6428232"/>
            <a:ext cx="256032" cy="256032"/>
          </a:xfrm>
          <a:prstGeom prst="rect">
            <a:avLst/>
          </a:prstGeom>
        </p:spPr>
      </p:pic>
      <p:sp>
        <p:nvSpPr>
          <p:cNvPr id="18" name="TextBox 17"/>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5/12</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EDE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EDE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1618488" cy="384048"/>
          </a:xfrm>
          <a:prstGeom prst="roundRect">
            <a:avLst>
              <a:gd name="adj" fmla="val 50000"/>
            </a:avLst>
          </a:prstGeom>
          <a:solidFill>
            <a:srgbClr val="7E03F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BIG IDEA 4</a:t>
            </a:r>
          </a:p>
        </p:txBody>
      </p:sp>
      <p:sp>
        <p:nvSpPr>
          <p:cNvPr id="6" name="TextBox 5"/>
          <p:cNvSpPr txBox="1"/>
          <p:nvPr/>
        </p:nvSpPr>
        <p:spPr>
          <a:xfrm>
            <a:off x="658368" y="987552"/>
            <a:ext cx="7132320" cy="1097280"/>
          </a:xfrm>
          <a:prstGeom prst="rect">
            <a:avLst/>
          </a:prstGeom>
          <a:noFill/>
        </p:spPr>
        <p:txBody>
          <a:bodyPr wrap="square" anchor="ctr" lIns="45720" rIns="45720" tIns="18288" bIns="18288">
            <a:spAutoFit/>
          </a:bodyPr>
          <a:lstStyle/>
          <a:p>
            <a:r>
              <a:rPr sz="3600" b="1" i="0">
                <a:solidFill>
                  <a:srgbClr val="2A1060"/>
                </a:solidFill>
                <a:latin typeface="Arial"/>
              </a:rPr>
              <a:t>Keep the place you rounded to</a:t>
            </a:r>
          </a:p>
        </p:txBody>
      </p:sp>
      <p:sp>
        <p:nvSpPr>
          <p:cNvPr id="7" name="Rounded Rectangle 6"/>
          <p:cNvSpPr/>
          <p:nvPr/>
        </p:nvSpPr>
        <p:spPr>
          <a:xfrm>
            <a:off x="658368" y="2194560"/>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804672" y="2322576"/>
            <a:ext cx="384048" cy="384048"/>
          </a:xfrm>
          <a:prstGeom prst="ellipse">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1</a:t>
            </a:r>
          </a:p>
        </p:txBody>
      </p:sp>
      <p:sp>
        <p:nvSpPr>
          <p:cNvPr id="9" name="TextBox 8"/>
          <p:cNvSpPr txBox="1"/>
          <p:nvPr/>
        </p:nvSpPr>
        <p:spPr>
          <a:xfrm>
            <a:off x="1325880" y="2267712"/>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0.96 to the nearest tenth is 1.0.</a:t>
            </a:r>
          </a:p>
        </p:txBody>
      </p:sp>
      <p:sp>
        <p:nvSpPr>
          <p:cNvPr id="10" name="Rounded Rectangle 9"/>
          <p:cNvSpPr/>
          <p:nvPr/>
        </p:nvSpPr>
        <p:spPr>
          <a:xfrm>
            <a:off x="658368" y="2999232"/>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04672" y="3127248"/>
            <a:ext cx="384048" cy="384048"/>
          </a:xfrm>
          <a:prstGeom prst="ellipse">
            <a:avLst/>
          </a:prstGeom>
          <a:solidFill>
            <a:srgbClr val="F07A1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2</a:t>
            </a:r>
          </a:p>
        </p:txBody>
      </p:sp>
      <p:sp>
        <p:nvSpPr>
          <p:cNvPr id="12" name="TextBox 11"/>
          <p:cNvSpPr txBox="1"/>
          <p:nvPr/>
        </p:nvSpPr>
        <p:spPr>
          <a:xfrm>
            <a:off x="1325880" y="3072384"/>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Not 1.</a:t>
            </a:r>
          </a:p>
        </p:txBody>
      </p:sp>
      <p:sp>
        <p:nvSpPr>
          <p:cNvPr id="13" name="Rounded Rectangle 12"/>
          <p:cNvSpPr/>
          <p:nvPr/>
        </p:nvSpPr>
        <p:spPr>
          <a:xfrm>
            <a:off x="658368" y="3849624"/>
            <a:ext cx="7086600" cy="886968"/>
          </a:xfrm>
          <a:prstGeom prst="roundRect">
            <a:avLst>
              <a:gd name="adj" fmla="val 16000"/>
            </a:avLst>
          </a:prstGeom>
          <a:solidFill>
            <a:srgbClr val="FCD60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68680" y="3922776"/>
            <a:ext cx="6720840" cy="274320"/>
          </a:xfrm>
          <a:prstGeom prst="rect">
            <a:avLst/>
          </a:prstGeom>
          <a:noFill/>
        </p:spPr>
        <p:txBody>
          <a:bodyPr wrap="square" anchor="t" lIns="45720" rIns="45720" tIns="18288" bIns="18288">
            <a:spAutoFit/>
          </a:bodyPr>
          <a:lstStyle/>
          <a:p>
            <a:r>
              <a:rPr sz="1200" b="1" i="0">
                <a:solidFill>
                  <a:srgbClr val="7E03F2"/>
                </a:solidFill>
                <a:latin typeface="Arial"/>
              </a:rPr>
              <a:t>REMEMBER</a:t>
            </a:r>
          </a:p>
        </p:txBody>
      </p:sp>
      <p:sp>
        <p:nvSpPr>
          <p:cNvPr id="15" name="TextBox 14"/>
          <p:cNvSpPr txBox="1"/>
          <p:nvPr/>
        </p:nvSpPr>
        <p:spPr>
          <a:xfrm>
            <a:off x="868680" y="4178808"/>
            <a:ext cx="6720840" cy="502920"/>
          </a:xfrm>
          <a:prstGeom prst="rect">
            <a:avLst/>
          </a:prstGeom>
          <a:noFill/>
        </p:spPr>
        <p:txBody>
          <a:bodyPr wrap="square" anchor="t" lIns="45720" rIns="45720" tIns="18288" bIns="18288">
            <a:spAutoFit/>
          </a:bodyPr>
          <a:lstStyle/>
          <a:p>
            <a:r>
              <a:rPr sz="2200" b="1" i="0">
                <a:solidFill>
                  <a:srgbClr val="2A1060"/>
                </a:solidFill>
                <a:latin typeface="Arial"/>
              </a:rPr>
              <a:t>The 0 says “this is tenths”.</a:t>
            </a:r>
          </a:p>
        </p:txBody>
      </p:sp>
      <p:pic>
        <p:nvPicPr>
          <p:cNvPr id="16" name="Picture 15" descr="wondering.png"/>
          <p:cNvPicPr>
            <a:picLocks noChangeAspect="1"/>
          </p:cNvPicPr>
          <p:nvPr/>
        </p:nvPicPr>
        <p:blipFill>
          <a:blip r:embed="rId2"/>
          <a:stretch>
            <a:fillRect/>
          </a:stretch>
        </p:blipFill>
        <p:spPr>
          <a:xfrm>
            <a:off x="8588959" y="1737360"/>
            <a:ext cx="3328415" cy="5120640"/>
          </a:xfrm>
          <a:prstGeom prst="rect">
            <a:avLst/>
          </a:prstGeom>
        </p:spPr>
      </p:pic>
      <p:pic>
        <p:nvPicPr>
          <p:cNvPr id="17" name="Picture 16" descr="apple-touch-icon.png"/>
          <p:cNvPicPr>
            <a:picLocks noChangeAspect="1"/>
          </p:cNvPicPr>
          <p:nvPr/>
        </p:nvPicPr>
        <p:blipFill>
          <a:blip r:embed="rId3"/>
          <a:stretch>
            <a:fillRect/>
          </a:stretch>
        </p:blipFill>
        <p:spPr>
          <a:xfrm>
            <a:off x="658368" y="6428232"/>
            <a:ext cx="256032" cy="256032"/>
          </a:xfrm>
          <a:prstGeom prst="rect">
            <a:avLst/>
          </a:prstGeom>
        </p:spPr>
      </p:pic>
      <p:sp>
        <p:nvSpPr>
          <p:cNvPr id="18" name="TextBox 17"/>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6/12</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E3E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E3E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1618488" cy="384048"/>
          </a:xfrm>
          <a:prstGeom prst="roundRect">
            <a:avLst>
              <a:gd name="adj" fmla="val 50000"/>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BIG IDEA 5</a:t>
            </a:r>
          </a:p>
        </p:txBody>
      </p:sp>
      <p:sp>
        <p:nvSpPr>
          <p:cNvPr id="6" name="TextBox 5"/>
          <p:cNvSpPr txBox="1"/>
          <p:nvPr/>
        </p:nvSpPr>
        <p:spPr>
          <a:xfrm>
            <a:off x="658368" y="987552"/>
            <a:ext cx="7132320" cy="1097280"/>
          </a:xfrm>
          <a:prstGeom prst="rect">
            <a:avLst/>
          </a:prstGeom>
          <a:noFill/>
        </p:spPr>
        <p:txBody>
          <a:bodyPr wrap="square" anchor="ctr" lIns="45720" rIns="45720" tIns="18288" bIns="18288">
            <a:spAutoFit/>
          </a:bodyPr>
          <a:lstStyle/>
          <a:p>
            <a:r>
              <a:rPr sz="3600" b="1" i="0">
                <a:solidFill>
                  <a:srgbClr val="2A1060"/>
                </a:solidFill>
                <a:latin typeface="Arial"/>
              </a:rPr>
              <a:t>Exactly halfway</a:t>
            </a:r>
          </a:p>
        </p:txBody>
      </p:sp>
      <p:sp>
        <p:nvSpPr>
          <p:cNvPr id="7" name="Rounded Rectangle 6"/>
          <p:cNvSpPr/>
          <p:nvPr/>
        </p:nvSpPr>
        <p:spPr>
          <a:xfrm>
            <a:off x="658368" y="2194560"/>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804672" y="2322576"/>
            <a:ext cx="384048" cy="384048"/>
          </a:xfrm>
          <a:prstGeom prst="ellipse">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1</a:t>
            </a:r>
          </a:p>
        </p:txBody>
      </p:sp>
      <p:sp>
        <p:nvSpPr>
          <p:cNvPr id="9" name="TextBox 8"/>
          <p:cNvSpPr txBox="1"/>
          <p:nvPr/>
        </p:nvSpPr>
        <p:spPr>
          <a:xfrm>
            <a:off x="1325880" y="2267712"/>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12.5 is as near to 12 as to 13.</a:t>
            </a:r>
          </a:p>
        </p:txBody>
      </p:sp>
      <p:sp>
        <p:nvSpPr>
          <p:cNvPr id="10" name="Rounded Rectangle 9"/>
          <p:cNvSpPr/>
          <p:nvPr/>
        </p:nvSpPr>
        <p:spPr>
          <a:xfrm>
            <a:off x="658368" y="2999232"/>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04672" y="3127248"/>
            <a:ext cx="384048" cy="384048"/>
          </a:xfrm>
          <a:prstGeom prst="ellipse">
            <a:avLst/>
          </a:prstGeom>
          <a:solidFill>
            <a:srgbClr val="F07A1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2</a:t>
            </a:r>
          </a:p>
        </p:txBody>
      </p:sp>
      <p:sp>
        <p:nvSpPr>
          <p:cNvPr id="12" name="TextBox 11"/>
          <p:cNvSpPr txBox="1"/>
          <p:nvPr/>
        </p:nvSpPr>
        <p:spPr>
          <a:xfrm>
            <a:off x="1325880" y="3072384"/>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We round up. Because we agreed to.</a:t>
            </a:r>
          </a:p>
        </p:txBody>
      </p:sp>
      <p:sp>
        <p:nvSpPr>
          <p:cNvPr id="13" name="Rounded Rectangle 12"/>
          <p:cNvSpPr/>
          <p:nvPr/>
        </p:nvSpPr>
        <p:spPr>
          <a:xfrm>
            <a:off x="658368" y="3849624"/>
            <a:ext cx="7086600" cy="886968"/>
          </a:xfrm>
          <a:prstGeom prst="roundRect">
            <a:avLst>
              <a:gd name="adj" fmla="val 16000"/>
            </a:avLst>
          </a:prstGeom>
          <a:solidFill>
            <a:srgbClr val="FCD60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68680" y="3922776"/>
            <a:ext cx="6720840" cy="274320"/>
          </a:xfrm>
          <a:prstGeom prst="rect">
            <a:avLst/>
          </a:prstGeom>
          <a:noFill/>
        </p:spPr>
        <p:txBody>
          <a:bodyPr wrap="square" anchor="t" lIns="45720" rIns="45720" tIns="18288" bIns="18288">
            <a:spAutoFit/>
          </a:bodyPr>
          <a:lstStyle/>
          <a:p>
            <a:r>
              <a:rPr sz="1200" b="1" i="0">
                <a:solidFill>
                  <a:srgbClr val="7E03F2"/>
                </a:solidFill>
                <a:latin typeface="Arial"/>
              </a:rPr>
              <a:t>REMEMBER</a:t>
            </a:r>
          </a:p>
        </p:txBody>
      </p:sp>
      <p:sp>
        <p:nvSpPr>
          <p:cNvPr id="15" name="TextBox 14"/>
          <p:cNvSpPr txBox="1"/>
          <p:nvPr/>
        </p:nvSpPr>
        <p:spPr>
          <a:xfrm>
            <a:off x="868680" y="4178808"/>
            <a:ext cx="6720840" cy="502920"/>
          </a:xfrm>
          <a:prstGeom prst="rect">
            <a:avLst/>
          </a:prstGeom>
          <a:noFill/>
        </p:spPr>
        <p:txBody>
          <a:bodyPr wrap="square" anchor="t" lIns="45720" rIns="45720" tIns="18288" bIns="18288">
            <a:spAutoFit/>
          </a:bodyPr>
          <a:lstStyle/>
          <a:p>
            <a:r>
              <a:rPr sz="2200" b="1" i="0">
                <a:solidFill>
                  <a:srgbClr val="2A1060"/>
                </a:solidFill>
                <a:latin typeface="Arial"/>
              </a:rPr>
              <a:t>A convention, not a fact about nearness.</a:t>
            </a:r>
          </a:p>
        </p:txBody>
      </p:sp>
      <p:pic>
        <p:nvPicPr>
          <p:cNvPr id="16" name="Picture 15" descr="approves.png"/>
          <p:cNvPicPr>
            <a:picLocks noChangeAspect="1"/>
          </p:cNvPicPr>
          <p:nvPr/>
        </p:nvPicPr>
        <p:blipFill>
          <a:blip r:embed="rId2"/>
          <a:stretch>
            <a:fillRect/>
          </a:stretch>
        </p:blipFill>
        <p:spPr>
          <a:xfrm>
            <a:off x="7985455" y="3135472"/>
            <a:ext cx="3931920" cy="3722527"/>
          </a:xfrm>
          <a:prstGeom prst="rect">
            <a:avLst/>
          </a:prstGeom>
        </p:spPr>
      </p:pic>
      <p:pic>
        <p:nvPicPr>
          <p:cNvPr id="17" name="Picture 16" descr="apple-touch-icon.png"/>
          <p:cNvPicPr>
            <a:picLocks noChangeAspect="1"/>
          </p:cNvPicPr>
          <p:nvPr/>
        </p:nvPicPr>
        <p:blipFill>
          <a:blip r:embed="rId3"/>
          <a:stretch>
            <a:fillRect/>
          </a:stretch>
        </p:blipFill>
        <p:spPr>
          <a:xfrm>
            <a:off x="658368" y="6428232"/>
            <a:ext cx="256032" cy="256032"/>
          </a:xfrm>
          <a:prstGeom prst="rect">
            <a:avLst/>
          </a:prstGeom>
        </p:spPr>
      </p:pic>
      <p:sp>
        <p:nvSpPr>
          <p:cNvPr id="18" name="TextBox 17"/>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7/12</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1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FFD9D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FFD9D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2112264" cy="384048"/>
          </a:xfrm>
          <a:prstGeom prst="roundRect">
            <a:avLst>
              <a:gd name="adj" fmla="val 50000"/>
            </a:avLst>
          </a:prstGeom>
          <a:solidFill>
            <a:srgbClr val="D9363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SPOT THE SLIP!</a:t>
            </a:r>
          </a:p>
        </p:txBody>
      </p:sp>
      <p:sp>
        <p:nvSpPr>
          <p:cNvPr id="6" name="Rounded Rectangle 5"/>
          <p:cNvSpPr/>
          <p:nvPr/>
        </p:nvSpPr>
        <p:spPr>
          <a:xfrm>
            <a:off x="9933127" y="457200"/>
            <a:ext cx="1664207" cy="402336"/>
          </a:xfrm>
          <a:prstGeom prst="roundRect">
            <a:avLst>
              <a:gd name="adj" fmla="val 50000"/>
            </a:avLst>
          </a:prstGeom>
          <a:solidFill>
            <a:srgbClr val="2A106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CD604"/>
                </a:solidFill>
                <a:latin typeface="Arial"/>
              </a:rPr>
              <a:t>Turn &amp; talk</a:t>
            </a:r>
          </a:p>
        </p:txBody>
      </p:sp>
      <p:sp>
        <p:nvSpPr>
          <p:cNvPr id="7" name="TextBox 6"/>
          <p:cNvSpPr txBox="1"/>
          <p:nvPr/>
        </p:nvSpPr>
        <p:spPr>
          <a:xfrm>
            <a:off x="658368" y="987552"/>
            <a:ext cx="7132320" cy="1097280"/>
          </a:xfrm>
          <a:prstGeom prst="rect">
            <a:avLst/>
          </a:prstGeom>
          <a:noFill/>
        </p:spPr>
        <p:txBody>
          <a:bodyPr wrap="square" anchor="ctr" lIns="45720" rIns="45720" tIns="18288" bIns="18288">
            <a:spAutoFit/>
          </a:bodyPr>
          <a:lstStyle/>
          <a:p>
            <a:r>
              <a:rPr sz="3400" b="1" i="0">
                <a:solidFill>
                  <a:srgbClr val="2A1060"/>
                </a:solidFill>
                <a:latin typeface="Arial"/>
              </a:rPr>
              <a:t>Something went wrong here…</a:t>
            </a:r>
          </a:p>
        </p:txBody>
      </p:sp>
      <p:sp>
        <p:nvSpPr>
          <p:cNvPr id="8" name="Rounded Rectangle 7"/>
          <p:cNvSpPr/>
          <p:nvPr/>
        </p:nvSpPr>
        <p:spPr>
          <a:xfrm>
            <a:off x="658368" y="2103120"/>
            <a:ext cx="6949440" cy="1051560"/>
          </a:xfrm>
          <a:prstGeom prst="roundRect">
            <a:avLst>
              <a:gd name="adj" fmla="val 16000"/>
            </a:avLst>
          </a:prstGeom>
          <a:solidFill>
            <a:srgbClr val="FFFFFF"/>
          </a:solidFill>
          <a:ln w="38100">
            <a:solidFill>
              <a:srgbClr val="D9363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68680" y="2157984"/>
            <a:ext cx="6583680" cy="274320"/>
          </a:xfrm>
          <a:prstGeom prst="rect">
            <a:avLst/>
          </a:prstGeom>
          <a:noFill/>
        </p:spPr>
        <p:txBody>
          <a:bodyPr wrap="square" anchor="t" lIns="45720" rIns="45720" tIns="18288" bIns="18288">
            <a:spAutoFit/>
          </a:bodyPr>
          <a:lstStyle/>
          <a:p>
            <a:r>
              <a:rPr sz="1200" b="1" i="0">
                <a:solidFill>
                  <a:srgbClr val="D9363E"/>
                </a:solidFill>
                <a:latin typeface="Arial"/>
              </a:rPr>
              <a:t>THE PROBLEM</a:t>
            </a:r>
          </a:p>
        </p:txBody>
      </p:sp>
      <p:sp>
        <p:nvSpPr>
          <p:cNvPr id="10" name="TextBox 9"/>
          <p:cNvSpPr txBox="1"/>
          <p:nvPr/>
        </p:nvSpPr>
        <p:spPr>
          <a:xfrm>
            <a:off x="868680" y="2432304"/>
            <a:ext cx="6583680" cy="685800"/>
          </a:xfrm>
          <a:prstGeom prst="rect">
            <a:avLst/>
          </a:prstGeom>
          <a:noFill/>
        </p:spPr>
        <p:txBody>
          <a:bodyPr wrap="square" anchor="t" lIns="45720" rIns="45720" tIns="18288" bIns="18288">
            <a:spAutoFit/>
          </a:bodyPr>
          <a:lstStyle/>
          <a:p>
            <a:r>
              <a:rPr sz="2400" b="1" i="0">
                <a:solidFill>
                  <a:srgbClr val="2A1060"/>
                </a:solidFill>
                <a:latin typeface="Arial"/>
              </a:rPr>
              <a:t>Round to the nearest whole number: 8.5, 0.49, 19.62.</a:t>
            </a:r>
          </a:p>
        </p:txBody>
      </p:sp>
      <p:sp>
        <p:nvSpPr>
          <p:cNvPr id="11" name="Rounded Rectangle 10"/>
          <p:cNvSpPr/>
          <p:nvPr/>
        </p:nvSpPr>
        <p:spPr>
          <a:xfrm>
            <a:off x="658368" y="3291840"/>
            <a:ext cx="6949440" cy="1847088"/>
          </a:xfrm>
          <a:prstGeom prst="roundRect">
            <a:avLst>
              <a:gd name="adj" fmla="val 16000"/>
            </a:avLst>
          </a:prstGeom>
          <a:solidFill>
            <a:srgbClr val="FFFFFF"/>
          </a:solidFill>
          <a:ln w="25400">
            <a:solidFill>
              <a:srgbClr val="F3C4C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68680" y="3346704"/>
            <a:ext cx="6583680" cy="274320"/>
          </a:xfrm>
          <a:prstGeom prst="rect">
            <a:avLst/>
          </a:prstGeom>
          <a:noFill/>
        </p:spPr>
        <p:txBody>
          <a:bodyPr wrap="square" anchor="t" lIns="45720" rIns="45720" tIns="18288" bIns="18288">
            <a:spAutoFit/>
          </a:bodyPr>
          <a:lstStyle/>
          <a:p>
            <a:r>
              <a:rPr sz="1200" b="1" i="0">
                <a:solidFill>
                  <a:srgbClr val="D9363E"/>
                </a:solidFill>
                <a:latin typeface="Arial"/>
              </a:rPr>
              <a:t>WHAT A STUDENT DID</a:t>
            </a:r>
          </a:p>
        </p:txBody>
      </p:sp>
      <p:sp>
        <p:nvSpPr>
          <p:cNvPr id="13" name="TextBox 12"/>
          <p:cNvSpPr txBox="1"/>
          <p:nvPr/>
        </p:nvSpPr>
        <p:spPr>
          <a:xfrm>
            <a:off x="868680" y="3611880"/>
            <a:ext cx="6583680" cy="1481328"/>
          </a:xfrm>
          <a:prstGeom prst="rect">
            <a:avLst/>
          </a:prstGeom>
          <a:noFill/>
        </p:spPr>
        <p:txBody>
          <a:bodyPr wrap="square" anchor="t" lIns="45720" rIns="45720" tIns="18288" bIns="18288">
            <a:spAutoFit/>
          </a:bodyPr>
          <a:lstStyle/>
          <a:p>
            <a:r>
              <a:rPr sz="1900" b="0" i="0">
                <a:solidFill>
                  <a:srgbClr val="22123F"/>
                </a:solidFill>
                <a:latin typeface="Arial"/>
              </a:rPr>
              <a:t>Answered 1 for 0.49, rounding up because the digits after the point “look big”. 0.49 is less than a half, so it rounds to 0 — and 0 is a legitimate answer to a rounding question.</a:t>
            </a:r>
          </a:p>
        </p:txBody>
      </p:sp>
      <p:sp>
        <p:nvSpPr>
          <p:cNvPr id="14" name="Rounded Rectangle 13"/>
          <p:cNvSpPr/>
          <p:nvPr/>
        </p:nvSpPr>
        <p:spPr>
          <a:xfrm>
            <a:off x="658368" y="5276088"/>
            <a:ext cx="7086600" cy="886968"/>
          </a:xfrm>
          <a:prstGeom prst="roundRect">
            <a:avLst>
              <a:gd name="adj" fmla="val 16000"/>
            </a:avLst>
          </a:prstGeom>
          <a:solidFill>
            <a:srgbClr val="FFE1E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68680" y="5349240"/>
            <a:ext cx="6720840" cy="274320"/>
          </a:xfrm>
          <a:prstGeom prst="rect">
            <a:avLst/>
          </a:prstGeom>
          <a:noFill/>
        </p:spPr>
        <p:txBody>
          <a:bodyPr wrap="square" anchor="t" lIns="45720" rIns="45720" tIns="18288" bIns="18288">
            <a:spAutoFit/>
          </a:bodyPr>
          <a:lstStyle/>
          <a:p>
            <a:r>
              <a:rPr sz="1200" b="1" i="0">
                <a:solidFill>
                  <a:srgbClr val="D9363E"/>
                </a:solidFill>
                <a:latin typeface="Arial"/>
              </a:rPr>
              <a:t>YOUR MISSION</a:t>
            </a:r>
          </a:p>
        </p:txBody>
      </p:sp>
      <p:sp>
        <p:nvSpPr>
          <p:cNvPr id="16" name="TextBox 15"/>
          <p:cNvSpPr txBox="1"/>
          <p:nvPr/>
        </p:nvSpPr>
        <p:spPr>
          <a:xfrm>
            <a:off x="868680" y="5605272"/>
            <a:ext cx="6720840" cy="502920"/>
          </a:xfrm>
          <a:prstGeom prst="rect">
            <a:avLst/>
          </a:prstGeom>
          <a:noFill/>
        </p:spPr>
        <p:txBody>
          <a:bodyPr wrap="square" anchor="t" lIns="45720" rIns="45720" tIns="18288" bIns="18288">
            <a:spAutoFit/>
          </a:bodyPr>
          <a:lstStyle/>
          <a:p>
            <a:r>
              <a:rPr sz="2200" b="1" i="0">
                <a:solidFill>
                  <a:srgbClr val="8A1F25"/>
                </a:solidFill>
                <a:latin typeface="Arial"/>
              </a:rPr>
              <a:t>What went wrong? What’s the right answer?</a:t>
            </a:r>
          </a:p>
        </p:txBody>
      </p:sp>
      <p:pic>
        <p:nvPicPr>
          <p:cNvPr id="17" name="Picture 16" descr="facepalm.png"/>
          <p:cNvPicPr>
            <a:picLocks noChangeAspect="1"/>
          </p:cNvPicPr>
          <p:nvPr/>
        </p:nvPicPr>
        <p:blipFill>
          <a:blip r:embed="rId2"/>
          <a:stretch>
            <a:fillRect/>
          </a:stretch>
        </p:blipFill>
        <p:spPr>
          <a:xfrm>
            <a:off x="7985455" y="3249354"/>
            <a:ext cx="3931920" cy="3608645"/>
          </a:xfrm>
          <a:prstGeom prst="rect">
            <a:avLst/>
          </a:prstGeom>
        </p:spPr>
      </p:pic>
      <p:pic>
        <p:nvPicPr>
          <p:cNvPr id="18" name="Picture 17" descr="apple-touch-icon.png"/>
          <p:cNvPicPr>
            <a:picLocks noChangeAspect="1"/>
          </p:cNvPicPr>
          <p:nvPr/>
        </p:nvPicPr>
        <p:blipFill>
          <a:blip r:embed="rId3"/>
          <a:stretch>
            <a:fillRect/>
          </a:stretch>
        </p:blipFill>
        <p:spPr>
          <a:xfrm>
            <a:off x="658368" y="6428232"/>
            <a:ext cx="256032" cy="256032"/>
          </a:xfrm>
          <a:prstGeom prst="rect">
            <a:avLst/>
          </a:prstGeom>
        </p:spPr>
      </p:pic>
      <p:sp>
        <p:nvSpPr>
          <p:cNvPr id="19" name="TextBox 18"/>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8/12</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8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FFE9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FFE9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2482596" cy="384048"/>
          </a:xfrm>
          <a:prstGeom prst="roundRect">
            <a:avLst>
              <a:gd name="adj" fmla="val 50000"/>
            </a:avLst>
          </a:prstGeom>
          <a:solidFill>
            <a:srgbClr val="F2C20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2A1060"/>
                </a:solidFill>
                <a:latin typeface="Arial"/>
              </a:rPr>
              <a:t>WATCH MR DJ SOLVE</a:t>
            </a:r>
          </a:p>
        </p:txBody>
      </p:sp>
      <p:sp>
        <p:nvSpPr>
          <p:cNvPr id="6" name="Rounded Rectangle 5"/>
          <p:cNvSpPr/>
          <p:nvPr/>
        </p:nvSpPr>
        <p:spPr>
          <a:xfrm>
            <a:off x="9603943" y="457200"/>
            <a:ext cx="1993391" cy="402336"/>
          </a:xfrm>
          <a:prstGeom prst="roundRect">
            <a:avLst>
              <a:gd name="adj" fmla="val 50000"/>
            </a:avLst>
          </a:prstGeom>
          <a:solidFill>
            <a:srgbClr val="2A106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CD604"/>
                </a:solidFill>
                <a:latin typeface="Arial"/>
              </a:rPr>
              <a:t>Copy the steps</a:t>
            </a:r>
          </a:p>
        </p:txBody>
      </p:sp>
      <p:sp>
        <p:nvSpPr>
          <p:cNvPr id="7" name="TextBox 6"/>
          <p:cNvSpPr txBox="1"/>
          <p:nvPr/>
        </p:nvSpPr>
        <p:spPr>
          <a:xfrm>
            <a:off x="658368" y="1024128"/>
            <a:ext cx="7132320" cy="822960"/>
          </a:xfrm>
          <a:prstGeom prst="rect">
            <a:avLst/>
          </a:prstGeom>
          <a:noFill/>
        </p:spPr>
        <p:txBody>
          <a:bodyPr wrap="square" anchor="ctr" lIns="45720" rIns="45720" tIns="18288" bIns="18288">
            <a:spAutoFit/>
          </a:bodyPr>
          <a:lstStyle/>
          <a:p>
            <a:r>
              <a:rPr sz="2200" b="1" i="0">
                <a:solidFill>
                  <a:srgbClr val="2A1060"/>
                </a:solidFill>
                <a:latin typeface="Arial"/>
              </a:rPr>
              <a:t>Round to the nearest whole number: 8.5, 0.49, 19.62.</a:t>
            </a:r>
          </a:p>
        </p:txBody>
      </p:sp>
      <p:sp>
        <p:nvSpPr>
          <p:cNvPr id="8" name="Rounded Rectangle 7"/>
          <p:cNvSpPr/>
          <p:nvPr/>
        </p:nvSpPr>
        <p:spPr>
          <a:xfrm>
            <a:off x="658368" y="1965960"/>
            <a:ext cx="7086600" cy="1060704"/>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804672" y="2093976"/>
            <a:ext cx="384048" cy="384048"/>
          </a:xfrm>
          <a:prstGeom prst="ellipse">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1</a:t>
            </a:r>
          </a:p>
        </p:txBody>
      </p:sp>
      <p:sp>
        <p:nvSpPr>
          <p:cNvPr id="10" name="TextBox 9"/>
          <p:cNvSpPr txBox="1"/>
          <p:nvPr/>
        </p:nvSpPr>
        <p:spPr>
          <a:xfrm>
            <a:off x="1325880" y="2039112"/>
            <a:ext cx="6263640" cy="950976"/>
          </a:xfrm>
          <a:prstGeom prst="rect">
            <a:avLst/>
          </a:prstGeom>
          <a:noFill/>
        </p:spPr>
        <p:txBody>
          <a:bodyPr wrap="square" anchor="ctr" lIns="45720" rIns="45720" tIns="18288" bIns="18288">
            <a:spAutoFit/>
          </a:bodyPr>
          <a:lstStyle/>
          <a:p>
            <a:r>
              <a:rPr sz="2100" b="0" i="0">
                <a:solidFill>
                  <a:srgbClr val="22123F"/>
                </a:solidFill>
                <a:latin typeface="Arial"/>
              </a:rPr>
              <a:t>8.5 is exactly halfway between 8 and 9 — up by agreement, 9.</a:t>
            </a:r>
          </a:p>
        </p:txBody>
      </p:sp>
      <p:sp>
        <p:nvSpPr>
          <p:cNvPr id="11" name="Rounded Rectangle 10"/>
          <p:cNvSpPr/>
          <p:nvPr/>
        </p:nvSpPr>
        <p:spPr>
          <a:xfrm>
            <a:off x="658368" y="3154679"/>
            <a:ext cx="7086600" cy="1060704"/>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804672" y="3282696"/>
            <a:ext cx="384048" cy="384048"/>
          </a:xfrm>
          <a:prstGeom prst="ellipse">
            <a:avLst/>
          </a:prstGeom>
          <a:solidFill>
            <a:srgbClr val="F07A1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2</a:t>
            </a:r>
          </a:p>
        </p:txBody>
      </p:sp>
      <p:sp>
        <p:nvSpPr>
          <p:cNvPr id="13" name="TextBox 12"/>
          <p:cNvSpPr txBox="1"/>
          <p:nvPr/>
        </p:nvSpPr>
        <p:spPr>
          <a:xfrm>
            <a:off x="1325880" y="3227832"/>
            <a:ext cx="6263640" cy="950976"/>
          </a:xfrm>
          <a:prstGeom prst="rect">
            <a:avLst/>
          </a:prstGeom>
          <a:noFill/>
        </p:spPr>
        <p:txBody>
          <a:bodyPr wrap="square" anchor="ctr" lIns="45720" rIns="45720" tIns="18288" bIns="18288">
            <a:spAutoFit/>
          </a:bodyPr>
          <a:lstStyle/>
          <a:p>
            <a:r>
              <a:rPr sz="2100" b="0" i="0">
                <a:solidFill>
                  <a:srgbClr val="22123F"/>
                </a:solidFill>
                <a:latin typeface="Arial"/>
              </a:rPr>
              <a:t>0.49 is between 0 and 1, midpoint 0.5, below it — 0.</a:t>
            </a:r>
          </a:p>
        </p:txBody>
      </p:sp>
      <p:sp>
        <p:nvSpPr>
          <p:cNvPr id="14" name="Rounded Rectangle 13"/>
          <p:cNvSpPr/>
          <p:nvPr/>
        </p:nvSpPr>
        <p:spPr>
          <a:xfrm>
            <a:off x="658368" y="4343400"/>
            <a:ext cx="7086600" cy="1060704"/>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04672" y="4471416"/>
            <a:ext cx="384048" cy="384048"/>
          </a:xfrm>
          <a:prstGeom prst="ellipse">
            <a:avLst/>
          </a:prstGeom>
          <a:solidFill>
            <a:srgbClr val="1F9D5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3</a:t>
            </a:r>
          </a:p>
        </p:txBody>
      </p:sp>
      <p:sp>
        <p:nvSpPr>
          <p:cNvPr id="16" name="TextBox 15"/>
          <p:cNvSpPr txBox="1"/>
          <p:nvPr/>
        </p:nvSpPr>
        <p:spPr>
          <a:xfrm>
            <a:off x="1325880" y="4416552"/>
            <a:ext cx="6263640" cy="950976"/>
          </a:xfrm>
          <a:prstGeom prst="rect">
            <a:avLst/>
          </a:prstGeom>
          <a:noFill/>
        </p:spPr>
        <p:txBody>
          <a:bodyPr wrap="square" anchor="ctr" lIns="45720" rIns="45720" tIns="18288" bIns="18288">
            <a:spAutoFit/>
          </a:bodyPr>
          <a:lstStyle/>
          <a:p>
            <a:r>
              <a:rPr sz="2100" b="0" i="0">
                <a:solidFill>
                  <a:srgbClr val="22123F"/>
                </a:solidFill>
                <a:latin typeface="Arial"/>
              </a:rPr>
              <a:t>19.62 is between 19 and 20, midpoint 19.5, past it — 20.</a:t>
            </a:r>
          </a:p>
        </p:txBody>
      </p:sp>
      <p:sp>
        <p:nvSpPr>
          <p:cNvPr id="17" name="Rounded Rectangle 16"/>
          <p:cNvSpPr/>
          <p:nvPr/>
        </p:nvSpPr>
        <p:spPr>
          <a:xfrm>
            <a:off x="1874519" y="5605272"/>
            <a:ext cx="3291840" cy="566928"/>
          </a:xfrm>
          <a:prstGeom prst="roundRect">
            <a:avLst>
              <a:gd name="adj" fmla="val 25000"/>
            </a:avLst>
          </a:prstGeom>
          <a:solidFill>
            <a:srgbClr val="FFFFFF"/>
          </a:solidFill>
          <a:ln w="38100">
            <a:solidFill>
              <a:srgbClr val="7E03F2"/>
            </a:solid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2200" b="1" i="0">
                <a:solidFill>
                  <a:srgbClr val="7E03F2"/>
                </a:solidFill>
                <a:latin typeface="Arial"/>
              </a:rPr>
              <a:t>9, 0 and 20</a:t>
            </a:r>
          </a:p>
        </p:txBody>
      </p:sp>
      <p:sp>
        <p:nvSpPr>
          <p:cNvPr id="18" name="TextBox 17"/>
          <p:cNvSpPr txBox="1"/>
          <p:nvPr/>
        </p:nvSpPr>
        <p:spPr>
          <a:xfrm>
            <a:off x="658368" y="5660136"/>
            <a:ext cx="1280160" cy="457200"/>
          </a:xfrm>
          <a:prstGeom prst="rect">
            <a:avLst/>
          </a:prstGeom>
          <a:noFill/>
        </p:spPr>
        <p:txBody>
          <a:bodyPr wrap="square" anchor="t" lIns="45720" rIns="45720" tIns="18288" bIns="18288">
            <a:spAutoFit/>
          </a:bodyPr>
          <a:lstStyle/>
          <a:p>
            <a:r>
              <a:rPr sz="2200" b="1" i="0">
                <a:solidFill>
                  <a:srgbClr val="2A1060"/>
                </a:solidFill>
                <a:latin typeface="Arial"/>
              </a:rPr>
              <a:t>Answer:</a:t>
            </a:r>
          </a:p>
        </p:txBody>
      </p:sp>
      <p:pic>
        <p:nvPicPr>
          <p:cNvPr id="19" name="Picture 18" descr="showing.png"/>
          <p:cNvPicPr>
            <a:picLocks noChangeAspect="1"/>
          </p:cNvPicPr>
          <p:nvPr/>
        </p:nvPicPr>
        <p:blipFill>
          <a:blip r:embed="rId2"/>
          <a:stretch>
            <a:fillRect/>
          </a:stretch>
        </p:blipFill>
        <p:spPr>
          <a:xfrm>
            <a:off x="7985455" y="3207474"/>
            <a:ext cx="3931920" cy="3650525"/>
          </a:xfrm>
          <a:prstGeom prst="rect">
            <a:avLst/>
          </a:prstGeom>
        </p:spPr>
      </p:pic>
      <p:pic>
        <p:nvPicPr>
          <p:cNvPr id="20" name="Picture 19" descr="apple-touch-icon.png"/>
          <p:cNvPicPr>
            <a:picLocks noChangeAspect="1"/>
          </p:cNvPicPr>
          <p:nvPr/>
        </p:nvPicPr>
        <p:blipFill>
          <a:blip r:embed="rId3"/>
          <a:stretch>
            <a:fillRect/>
          </a:stretch>
        </p:blipFill>
        <p:spPr>
          <a:xfrm>
            <a:off x="658368" y="6428232"/>
            <a:ext cx="256032" cy="256032"/>
          </a:xfrm>
          <a:prstGeom prst="rect">
            <a:avLst/>
          </a:prstGeom>
        </p:spPr>
      </p:pic>
      <p:sp>
        <p:nvSpPr>
          <p:cNvPr id="21" name="TextBox 20"/>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9/12</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EDE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E3E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1495044" cy="384048"/>
          </a:xfrm>
          <a:prstGeom prst="roundRect">
            <a:avLst>
              <a:gd name="adj" fmla="val 50000"/>
            </a:avLst>
          </a:prstGeom>
          <a:solidFill>
            <a:srgbClr val="7E03F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YOUR TURN</a:t>
            </a:r>
          </a:p>
        </p:txBody>
      </p:sp>
      <p:sp>
        <p:nvSpPr>
          <p:cNvPr id="6" name="Rounded Rectangle 5"/>
          <p:cNvSpPr/>
          <p:nvPr/>
        </p:nvSpPr>
        <p:spPr>
          <a:xfrm>
            <a:off x="9494215" y="457200"/>
            <a:ext cx="2103120" cy="402336"/>
          </a:xfrm>
          <a:prstGeom prst="roundRect">
            <a:avLst>
              <a:gd name="adj" fmla="val 50000"/>
            </a:avLst>
          </a:prstGeom>
          <a:solidFill>
            <a:srgbClr val="2A106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CD604"/>
                </a:solidFill>
                <a:latin typeface="Arial"/>
              </a:rPr>
              <a:t>Whiteboards up!</a:t>
            </a:r>
          </a:p>
        </p:txBody>
      </p:sp>
      <p:sp>
        <p:nvSpPr>
          <p:cNvPr id="7" name="TextBox 6"/>
          <p:cNvSpPr txBox="1"/>
          <p:nvPr/>
        </p:nvSpPr>
        <p:spPr>
          <a:xfrm>
            <a:off x="658368" y="987552"/>
            <a:ext cx="7132320" cy="1097280"/>
          </a:xfrm>
          <a:prstGeom prst="rect">
            <a:avLst/>
          </a:prstGeom>
          <a:noFill/>
        </p:spPr>
        <p:txBody>
          <a:bodyPr wrap="square" anchor="ctr" lIns="45720" rIns="45720" tIns="18288" bIns="18288">
            <a:spAutoFit/>
          </a:bodyPr>
          <a:lstStyle/>
          <a:p>
            <a:r>
              <a:rPr sz="3600" b="1" i="0">
                <a:solidFill>
                  <a:srgbClr val="2A1060"/>
                </a:solidFill>
                <a:latin typeface="Arial"/>
              </a:rPr>
              <a:t>Pick your pepper!</a:t>
            </a:r>
          </a:p>
        </p:txBody>
      </p:sp>
      <p:sp>
        <p:nvSpPr>
          <p:cNvPr id="8" name="Rounded Rectangle 7"/>
          <p:cNvSpPr/>
          <p:nvPr/>
        </p:nvSpPr>
        <p:spPr>
          <a:xfrm>
            <a:off x="658368" y="2103120"/>
            <a:ext cx="3472586" cy="3977639"/>
          </a:xfrm>
          <a:prstGeom prst="roundRect">
            <a:avLst>
              <a:gd name="adj" fmla="val 10000"/>
            </a:avLst>
          </a:prstGeom>
          <a:solidFill>
            <a:srgbClr val="E8F7EC"/>
          </a:solidFill>
          <a:ln w="44450">
            <a:solidFill>
              <a:srgbClr val="1F9D5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mild.png"/>
          <p:cNvPicPr>
            <a:picLocks noChangeAspect="1"/>
          </p:cNvPicPr>
          <p:nvPr/>
        </p:nvPicPr>
        <p:blipFill>
          <a:blip r:embed="rId2"/>
          <a:stretch>
            <a:fillRect/>
          </a:stretch>
        </p:blipFill>
        <p:spPr>
          <a:xfrm>
            <a:off x="886968" y="2240280"/>
            <a:ext cx="800100" cy="640080"/>
          </a:xfrm>
          <a:prstGeom prst="rect">
            <a:avLst/>
          </a:prstGeom>
        </p:spPr>
      </p:pic>
      <p:sp>
        <p:nvSpPr>
          <p:cNvPr id="10" name="Rounded Rectangle 9"/>
          <p:cNvSpPr/>
          <p:nvPr/>
        </p:nvSpPr>
        <p:spPr>
          <a:xfrm>
            <a:off x="886968" y="3127248"/>
            <a:ext cx="1545336" cy="365760"/>
          </a:xfrm>
          <a:prstGeom prst="roundRect">
            <a:avLst>
              <a:gd name="adj" fmla="val 50000"/>
            </a:avLst>
          </a:prstGeom>
          <a:solidFill>
            <a:srgbClr val="1F9D5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MILD</a:t>
            </a:r>
          </a:p>
        </p:txBody>
      </p:sp>
      <p:sp>
        <p:nvSpPr>
          <p:cNvPr id="11" name="TextBox 10"/>
          <p:cNvSpPr txBox="1"/>
          <p:nvPr/>
        </p:nvSpPr>
        <p:spPr>
          <a:xfrm>
            <a:off x="859536" y="3611880"/>
            <a:ext cx="3106826" cy="2011680"/>
          </a:xfrm>
          <a:prstGeom prst="rect">
            <a:avLst/>
          </a:prstGeom>
          <a:noFill/>
        </p:spPr>
        <p:txBody>
          <a:bodyPr wrap="square" anchor="t" lIns="45720" rIns="45720" tIns="18288" bIns="18288">
            <a:spAutoFit/>
          </a:bodyPr>
          <a:lstStyle/>
          <a:p>
            <a:r>
              <a:rPr sz="1700" b="0" i="0">
                <a:solidFill>
                  <a:srgbClr val="22123F"/>
                </a:solidFill>
                <a:latin typeface="Arial"/>
              </a:rPr>
              <a:t>Round to the nearest tenth: 2.47, 0.83, 5.05.</a:t>
            </a:r>
          </a:p>
        </p:txBody>
      </p:sp>
      <p:sp>
        <p:nvSpPr>
          <p:cNvPr id="12" name="TextBox 11"/>
          <p:cNvSpPr txBox="1"/>
          <p:nvPr/>
        </p:nvSpPr>
        <p:spPr>
          <a:xfrm>
            <a:off x="859536" y="5669280"/>
            <a:ext cx="3106826" cy="320040"/>
          </a:xfrm>
          <a:prstGeom prst="rect">
            <a:avLst/>
          </a:prstGeom>
          <a:noFill/>
        </p:spPr>
        <p:txBody>
          <a:bodyPr wrap="square" anchor="t" lIns="45720" rIns="45720" tIns="18288" bIns="18288">
            <a:spAutoFit/>
          </a:bodyPr>
          <a:lstStyle/>
          <a:p>
            <a:r>
              <a:rPr sz="1200" b="1" i="0">
                <a:solidFill>
                  <a:srgbClr val="6F6589"/>
                </a:solidFill>
                <a:latin typeface="Arial"/>
              </a:rPr>
              <a:t>#1 on your practice sheet</a:t>
            </a:r>
          </a:p>
        </p:txBody>
      </p:sp>
      <p:sp>
        <p:nvSpPr>
          <p:cNvPr id="13" name="Rounded Rectangle 12"/>
          <p:cNvSpPr/>
          <p:nvPr/>
        </p:nvSpPr>
        <p:spPr>
          <a:xfrm>
            <a:off x="4359554" y="2103120"/>
            <a:ext cx="3472586" cy="3977639"/>
          </a:xfrm>
          <a:prstGeom prst="roundRect">
            <a:avLst>
              <a:gd name="adj" fmla="val 10000"/>
            </a:avLst>
          </a:prstGeom>
          <a:solidFill>
            <a:srgbClr val="FFF1E3"/>
          </a:solidFill>
          <a:ln w="44450">
            <a:solidFill>
              <a:srgbClr val="F07A1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4" name="Picture 13" descr="medium.png"/>
          <p:cNvPicPr>
            <a:picLocks noChangeAspect="1"/>
          </p:cNvPicPr>
          <p:nvPr/>
        </p:nvPicPr>
        <p:blipFill>
          <a:blip r:embed="rId3"/>
          <a:stretch>
            <a:fillRect/>
          </a:stretch>
        </p:blipFill>
        <p:spPr>
          <a:xfrm>
            <a:off x="4588154" y="2240280"/>
            <a:ext cx="777240" cy="777240"/>
          </a:xfrm>
          <a:prstGeom prst="rect">
            <a:avLst/>
          </a:prstGeom>
        </p:spPr>
      </p:pic>
      <p:sp>
        <p:nvSpPr>
          <p:cNvPr id="15" name="Rounded Rectangle 14"/>
          <p:cNvSpPr/>
          <p:nvPr/>
        </p:nvSpPr>
        <p:spPr>
          <a:xfrm>
            <a:off x="4588154" y="3127248"/>
            <a:ext cx="1746504" cy="365760"/>
          </a:xfrm>
          <a:prstGeom prst="roundRect">
            <a:avLst>
              <a:gd name="adj" fmla="val 50000"/>
            </a:avLst>
          </a:prstGeom>
          <a:solidFill>
            <a:srgbClr val="F07A1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MEDIUM</a:t>
            </a:r>
          </a:p>
        </p:txBody>
      </p:sp>
      <p:sp>
        <p:nvSpPr>
          <p:cNvPr id="16" name="TextBox 15"/>
          <p:cNvSpPr txBox="1"/>
          <p:nvPr/>
        </p:nvSpPr>
        <p:spPr>
          <a:xfrm>
            <a:off x="4560722" y="3611880"/>
            <a:ext cx="3106826" cy="2011680"/>
          </a:xfrm>
          <a:prstGeom prst="rect">
            <a:avLst/>
          </a:prstGeom>
          <a:noFill/>
        </p:spPr>
        <p:txBody>
          <a:bodyPr wrap="square" anchor="t" lIns="45720" rIns="45720" tIns="18288" bIns="18288">
            <a:spAutoFit/>
          </a:bodyPr>
          <a:lstStyle/>
          <a:p>
            <a:r>
              <a:rPr sz="1700" b="0" i="0">
                <a:solidFill>
                  <a:srgbClr val="22123F"/>
                </a:solidFill>
                <a:latin typeface="Arial"/>
              </a:rPr>
              <a:t>A shelf is 1.96 m long. Round it to the nearest tenth of a metre, and write the answer with its unit.</a:t>
            </a:r>
          </a:p>
        </p:txBody>
      </p:sp>
      <p:sp>
        <p:nvSpPr>
          <p:cNvPr id="17" name="TextBox 16"/>
          <p:cNvSpPr txBox="1"/>
          <p:nvPr/>
        </p:nvSpPr>
        <p:spPr>
          <a:xfrm>
            <a:off x="4560722" y="5669280"/>
            <a:ext cx="3106826" cy="320040"/>
          </a:xfrm>
          <a:prstGeom prst="rect">
            <a:avLst/>
          </a:prstGeom>
          <a:noFill/>
        </p:spPr>
        <p:txBody>
          <a:bodyPr wrap="square" anchor="t" lIns="45720" rIns="45720" tIns="18288" bIns="18288">
            <a:spAutoFit/>
          </a:bodyPr>
          <a:lstStyle/>
          <a:p>
            <a:r>
              <a:rPr sz="1200" b="1" i="0">
                <a:solidFill>
                  <a:srgbClr val="6F6589"/>
                </a:solidFill>
                <a:latin typeface="Arial"/>
              </a:rPr>
              <a:t>#3 on your practice sheet</a:t>
            </a:r>
          </a:p>
        </p:txBody>
      </p:sp>
      <p:sp>
        <p:nvSpPr>
          <p:cNvPr id="18" name="Rounded Rectangle 17"/>
          <p:cNvSpPr/>
          <p:nvPr/>
        </p:nvSpPr>
        <p:spPr>
          <a:xfrm>
            <a:off x="8060740" y="2103120"/>
            <a:ext cx="3472586" cy="3977639"/>
          </a:xfrm>
          <a:prstGeom prst="roundRect">
            <a:avLst>
              <a:gd name="adj" fmla="val 10000"/>
            </a:avLst>
          </a:prstGeom>
          <a:solidFill>
            <a:srgbClr val="FDEBEC"/>
          </a:solidFill>
          <a:ln w="44450">
            <a:solidFill>
              <a:srgbClr val="D9363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9" name="Picture 18" descr="spicy.png"/>
          <p:cNvPicPr>
            <a:picLocks noChangeAspect="1"/>
          </p:cNvPicPr>
          <p:nvPr/>
        </p:nvPicPr>
        <p:blipFill>
          <a:blip r:embed="rId4"/>
          <a:stretch>
            <a:fillRect/>
          </a:stretch>
        </p:blipFill>
        <p:spPr>
          <a:xfrm>
            <a:off x="8289340" y="2240280"/>
            <a:ext cx="777240" cy="777240"/>
          </a:xfrm>
          <a:prstGeom prst="rect">
            <a:avLst/>
          </a:prstGeom>
        </p:spPr>
      </p:pic>
      <p:sp>
        <p:nvSpPr>
          <p:cNvPr id="20" name="Rounded Rectangle 19"/>
          <p:cNvSpPr/>
          <p:nvPr/>
        </p:nvSpPr>
        <p:spPr>
          <a:xfrm>
            <a:off x="8289340" y="3127248"/>
            <a:ext cx="1645920" cy="365760"/>
          </a:xfrm>
          <a:prstGeom prst="roundRect">
            <a:avLst>
              <a:gd name="adj" fmla="val 50000"/>
            </a:avLst>
          </a:prstGeom>
          <a:solidFill>
            <a:srgbClr val="D9363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SPICY</a:t>
            </a:r>
          </a:p>
        </p:txBody>
      </p:sp>
      <p:sp>
        <p:nvSpPr>
          <p:cNvPr id="21" name="TextBox 20"/>
          <p:cNvSpPr txBox="1"/>
          <p:nvPr/>
        </p:nvSpPr>
        <p:spPr>
          <a:xfrm>
            <a:off x="8261908" y="3611880"/>
            <a:ext cx="3106826" cy="2011680"/>
          </a:xfrm>
          <a:prstGeom prst="rect">
            <a:avLst/>
          </a:prstGeom>
          <a:noFill/>
        </p:spPr>
        <p:txBody>
          <a:bodyPr wrap="square" anchor="t" lIns="45720" rIns="45720" tIns="18288" bIns="18288">
            <a:spAutoFit/>
          </a:bodyPr>
          <a:lstStyle/>
          <a:p>
            <a:r>
              <a:rPr sz="1700" b="0" i="0">
                <a:solidFill>
                  <a:srgbClr val="22123F"/>
                </a:solidFill>
                <a:latin typeface="Arial"/>
              </a:rPr>
              <a:t>Round 0.749 to the nearest tenth. Then round 0.741 to the nearest tenth. Should they be the same?</a:t>
            </a:r>
          </a:p>
        </p:txBody>
      </p:sp>
      <p:sp>
        <p:nvSpPr>
          <p:cNvPr id="22" name="TextBox 21"/>
          <p:cNvSpPr txBox="1"/>
          <p:nvPr/>
        </p:nvSpPr>
        <p:spPr>
          <a:xfrm>
            <a:off x="8261908" y="5669280"/>
            <a:ext cx="3106826" cy="320040"/>
          </a:xfrm>
          <a:prstGeom prst="rect">
            <a:avLst/>
          </a:prstGeom>
          <a:noFill/>
        </p:spPr>
        <p:txBody>
          <a:bodyPr wrap="square" anchor="t" lIns="45720" rIns="45720" tIns="18288" bIns="18288">
            <a:spAutoFit/>
          </a:bodyPr>
          <a:lstStyle/>
          <a:p>
            <a:r>
              <a:rPr sz="1200" b="1" i="0">
                <a:solidFill>
                  <a:srgbClr val="6F6589"/>
                </a:solidFill>
                <a:latin typeface="Arial"/>
              </a:rPr>
              <a:t>#5 on your practice sheet</a:t>
            </a:r>
          </a:p>
        </p:txBody>
      </p:sp>
      <p:pic>
        <p:nvPicPr>
          <p:cNvPr id="23" name="Picture 22" descr="apple-touch-icon.png"/>
          <p:cNvPicPr>
            <a:picLocks noChangeAspect="1"/>
          </p:cNvPicPr>
          <p:nvPr/>
        </p:nvPicPr>
        <p:blipFill>
          <a:blip r:embed="rId5"/>
          <a:stretch>
            <a:fillRect/>
          </a:stretch>
        </p:blipFill>
        <p:spPr>
          <a:xfrm>
            <a:off x="658368" y="6428232"/>
            <a:ext cx="256032" cy="256032"/>
          </a:xfrm>
          <a:prstGeom prst="rect">
            <a:avLst/>
          </a:prstGeom>
        </p:spPr>
      </p:pic>
      <p:sp>
        <p:nvSpPr>
          <p:cNvPr id="24" name="TextBox 23"/>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10/12</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4ED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658368" y="457200"/>
            <a:ext cx="2112264" cy="384048"/>
          </a:xfrm>
          <a:prstGeom prst="roundRect">
            <a:avLst>
              <a:gd name="adj" fmla="val 50000"/>
            </a:avLst>
          </a:prstGeom>
          <a:solidFill>
            <a:srgbClr val="7E03F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QUICK CHECK-IN</a:t>
            </a:r>
          </a:p>
        </p:txBody>
      </p:sp>
      <p:sp>
        <p:nvSpPr>
          <p:cNvPr id="4" name="Rounded Rectangle 3"/>
          <p:cNvSpPr/>
          <p:nvPr/>
        </p:nvSpPr>
        <p:spPr>
          <a:xfrm>
            <a:off x="8945575" y="457200"/>
            <a:ext cx="2651760" cy="402336"/>
          </a:xfrm>
          <a:prstGeom prst="roundRect">
            <a:avLst>
              <a:gd name="adj" fmla="val 50000"/>
            </a:avLst>
          </a:prstGeom>
          <a:solidFill>
            <a:srgbClr val="2A106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CD604"/>
                </a:solidFill>
                <a:latin typeface="Arial"/>
              </a:rPr>
              <a:t>Show me your fingers</a:t>
            </a:r>
          </a:p>
        </p:txBody>
      </p:sp>
      <p:sp>
        <p:nvSpPr>
          <p:cNvPr id="5" name="TextBox 4"/>
          <p:cNvSpPr txBox="1"/>
          <p:nvPr/>
        </p:nvSpPr>
        <p:spPr>
          <a:xfrm>
            <a:off x="658368" y="987552"/>
            <a:ext cx="7132320" cy="1097280"/>
          </a:xfrm>
          <a:prstGeom prst="rect">
            <a:avLst/>
          </a:prstGeom>
          <a:noFill/>
        </p:spPr>
        <p:txBody>
          <a:bodyPr wrap="square" anchor="ctr" lIns="45720" rIns="45720" tIns="18288" bIns="18288">
            <a:spAutoFit/>
          </a:bodyPr>
          <a:lstStyle/>
          <a:p>
            <a:r>
              <a:rPr sz="3600" b="1" i="0">
                <a:solidFill>
                  <a:srgbClr val="2A1060"/>
                </a:solidFill>
                <a:latin typeface="Arial"/>
              </a:rPr>
              <a:t>How’s it going?</a:t>
            </a:r>
          </a:p>
        </p:txBody>
      </p:sp>
      <p:sp>
        <p:nvSpPr>
          <p:cNvPr id="6" name="Rounded Rectangle 5"/>
          <p:cNvSpPr/>
          <p:nvPr/>
        </p:nvSpPr>
        <p:spPr>
          <a:xfrm>
            <a:off x="658368" y="2103120"/>
            <a:ext cx="3472586" cy="4023360"/>
          </a:xfrm>
          <a:prstGeom prst="roundRect">
            <a:avLst>
              <a:gd name="adj" fmla="val 10000"/>
            </a:avLst>
          </a:prstGeom>
          <a:solidFill>
            <a:srgbClr val="FFFFFF"/>
          </a:solidFill>
          <a:ln w="44450">
            <a:solidFill>
              <a:srgbClr val="1F9D5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7" name="Picture 6" descr="thumbsup.png"/>
          <p:cNvPicPr>
            <a:picLocks noChangeAspect="1"/>
          </p:cNvPicPr>
          <p:nvPr/>
        </p:nvPicPr>
        <p:blipFill>
          <a:blip r:embed="rId2"/>
          <a:stretch>
            <a:fillRect/>
          </a:stretch>
        </p:blipFill>
        <p:spPr>
          <a:xfrm>
            <a:off x="1310239" y="2240280"/>
            <a:ext cx="2168842" cy="2514600"/>
          </a:xfrm>
          <a:prstGeom prst="rect">
            <a:avLst/>
          </a:prstGeom>
        </p:spPr>
      </p:pic>
      <p:sp>
        <p:nvSpPr>
          <p:cNvPr id="8" name="TextBox 7"/>
          <p:cNvSpPr txBox="1"/>
          <p:nvPr/>
        </p:nvSpPr>
        <p:spPr>
          <a:xfrm>
            <a:off x="658368" y="4846320"/>
            <a:ext cx="3472586" cy="457200"/>
          </a:xfrm>
          <a:prstGeom prst="rect">
            <a:avLst/>
          </a:prstGeom>
          <a:noFill/>
        </p:spPr>
        <p:txBody>
          <a:bodyPr wrap="square" anchor="t" lIns="45720" rIns="45720" tIns="18288" bIns="18288">
            <a:spAutoFit/>
          </a:bodyPr>
          <a:lstStyle/>
          <a:p>
            <a:pPr algn="ctr"/>
            <a:r>
              <a:rPr sz="2600" b="1" i="0">
                <a:solidFill>
                  <a:srgbClr val="1F9D55"/>
                </a:solidFill>
                <a:latin typeface="Arial"/>
              </a:rPr>
              <a:t>3 · Got it!</a:t>
            </a:r>
          </a:p>
        </p:txBody>
      </p:sp>
      <p:sp>
        <p:nvSpPr>
          <p:cNvPr id="9" name="TextBox 8"/>
          <p:cNvSpPr txBox="1"/>
          <p:nvPr/>
        </p:nvSpPr>
        <p:spPr>
          <a:xfrm>
            <a:off x="658368" y="5349240"/>
            <a:ext cx="3472586" cy="365760"/>
          </a:xfrm>
          <a:prstGeom prst="rect">
            <a:avLst/>
          </a:prstGeom>
          <a:noFill/>
        </p:spPr>
        <p:txBody>
          <a:bodyPr wrap="square" anchor="t" lIns="45720" rIns="45720" tIns="18288" bIns="18288">
            <a:spAutoFit/>
          </a:bodyPr>
          <a:lstStyle/>
          <a:p>
            <a:pPr algn="ctr"/>
            <a:r>
              <a:rPr sz="1600" b="0" i="0">
                <a:solidFill>
                  <a:srgbClr val="4B4266"/>
                </a:solidFill>
                <a:latin typeface="Arial"/>
              </a:rPr>
              <a:t>I could teach it</a:t>
            </a:r>
          </a:p>
        </p:txBody>
      </p:sp>
      <p:sp>
        <p:nvSpPr>
          <p:cNvPr id="10" name="Rounded Rectangle 9"/>
          <p:cNvSpPr/>
          <p:nvPr/>
        </p:nvSpPr>
        <p:spPr>
          <a:xfrm>
            <a:off x="4359554" y="2103120"/>
            <a:ext cx="3472586" cy="4023360"/>
          </a:xfrm>
          <a:prstGeom prst="roundRect">
            <a:avLst>
              <a:gd name="adj" fmla="val 10000"/>
            </a:avLst>
          </a:prstGeom>
          <a:solidFill>
            <a:srgbClr val="FFFFFF"/>
          </a:solidFill>
          <a:ln w="44450">
            <a:solidFill>
              <a:srgbClr val="F07A1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1" name="Picture 10" descr="wondering.png"/>
          <p:cNvPicPr>
            <a:picLocks noChangeAspect="1"/>
          </p:cNvPicPr>
          <p:nvPr/>
        </p:nvPicPr>
        <p:blipFill>
          <a:blip r:embed="rId3"/>
          <a:stretch>
            <a:fillRect/>
          </a:stretch>
        </p:blipFill>
        <p:spPr>
          <a:xfrm>
            <a:off x="5278602" y="2240280"/>
            <a:ext cx="1634490" cy="2514600"/>
          </a:xfrm>
          <a:prstGeom prst="rect">
            <a:avLst/>
          </a:prstGeom>
        </p:spPr>
      </p:pic>
      <p:sp>
        <p:nvSpPr>
          <p:cNvPr id="12" name="TextBox 11"/>
          <p:cNvSpPr txBox="1"/>
          <p:nvPr/>
        </p:nvSpPr>
        <p:spPr>
          <a:xfrm>
            <a:off x="4359554" y="4846320"/>
            <a:ext cx="3472586" cy="457200"/>
          </a:xfrm>
          <a:prstGeom prst="rect">
            <a:avLst/>
          </a:prstGeom>
          <a:noFill/>
        </p:spPr>
        <p:txBody>
          <a:bodyPr wrap="square" anchor="t" lIns="45720" rIns="45720" tIns="18288" bIns="18288">
            <a:spAutoFit/>
          </a:bodyPr>
          <a:lstStyle/>
          <a:p>
            <a:pPr algn="ctr"/>
            <a:r>
              <a:rPr sz="2600" b="1" i="0">
                <a:solidFill>
                  <a:srgbClr val="F07A10"/>
                </a:solidFill>
                <a:latin typeface="Arial"/>
              </a:rPr>
              <a:t>2 · Almost</a:t>
            </a:r>
          </a:p>
        </p:txBody>
      </p:sp>
      <p:sp>
        <p:nvSpPr>
          <p:cNvPr id="13" name="TextBox 12"/>
          <p:cNvSpPr txBox="1"/>
          <p:nvPr/>
        </p:nvSpPr>
        <p:spPr>
          <a:xfrm>
            <a:off x="4359554" y="5349240"/>
            <a:ext cx="3472586" cy="365760"/>
          </a:xfrm>
          <a:prstGeom prst="rect">
            <a:avLst/>
          </a:prstGeom>
          <a:noFill/>
        </p:spPr>
        <p:txBody>
          <a:bodyPr wrap="square" anchor="t" lIns="45720" rIns="45720" tIns="18288" bIns="18288">
            <a:spAutoFit/>
          </a:bodyPr>
          <a:lstStyle/>
          <a:p>
            <a:pPr algn="ctr"/>
            <a:r>
              <a:rPr sz="1600" b="0" i="0">
                <a:solidFill>
                  <a:srgbClr val="4B4266"/>
                </a:solidFill>
                <a:latin typeface="Arial"/>
              </a:rPr>
              <a:t>One more example, please</a:t>
            </a:r>
          </a:p>
        </p:txBody>
      </p:sp>
      <p:sp>
        <p:nvSpPr>
          <p:cNvPr id="14" name="Rounded Rectangle 13"/>
          <p:cNvSpPr/>
          <p:nvPr/>
        </p:nvSpPr>
        <p:spPr>
          <a:xfrm>
            <a:off x="8060740" y="2103120"/>
            <a:ext cx="3472586" cy="4023360"/>
          </a:xfrm>
          <a:prstGeom prst="roundRect">
            <a:avLst>
              <a:gd name="adj" fmla="val 10000"/>
            </a:avLst>
          </a:prstGeom>
          <a:solidFill>
            <a:srgbClr val="FFFFFF"/>
          </a:solidFill>
          <a:ln w="44450">
            <a:solidFill>
              <a:srgbClr val="D9363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5" name="Picture 14" descr="thinking.png"/>
          <p:cNvPicPr>
            <a:picLocks noChangeAspect="1"/>
          </p:cNvPicPr>
          <p:nvPr/>
        </p:nvPicPr>
        <p:blipFill>
          <a:blip r:embed="rId4"/>
          <a:stretch>
            <a:fillRect/>
          </a:stretch>
        </p:blipFill>
        <p:spPr>
          <a:xfrm>
            <a:off x="8775477" y="2240280"/>
            <a:ext cx="2043112" cy="2514600"/>
          </a:xfrm>
          <a:prstGeom prst="rect">
            <a:avLst/>
          </a:prstGeom>
        </p:spPr>
      </p:pic>
      <p:sp>
        <p:nvSpPr>
          <p:cNvPr id="16" name="TextBox 15"/>
          <p:cNvSpPr txBox="1"/>
          <p:nvPr/>
        </p:nvSpPr>
        <p:spPr>
          <a:xfrm>
            <a:off x="8060740" y="4846320"/>
            <a:ext cx="3472586" cy="457200"/>
          </a:xfrm>
          <a:prstGeom prst="rect">
            <a:avLst/>
          </a:prstGeom>
          <a:noFill/>
        </p:spPr>
        <p:txBody>
          <a:bodyPr wrap="square" anchor="t" lIns="45720" rIns="45720" tIns="18288" bIns="18288">
            <a:spAutoFit/>
          </a:bodyPr>
          <a:lstStyle/>
          <a:p>
            <a:pPr algn="ctr"/>
            <a:r>
              <a:rPr sz="2600" b="1" i="0">
                <a:solidFill>
                  <a:srgbClr val="D9363E"/>
                </a:solidFill>
                <a:latin typeface="Arial"/>
              </a:rPr>
              <a:t>1 · Not yet</a:t>
            </a:r>
          </a:p>
        </p:txBody>
      </p:sp>
      <p:sp>
        <p:nvSpPr>
          <p:cNvPr id="17" name="TextBox 16"/>
          <p:cNvSpPr txBox="1"/>
          <p:nvPr/>
        </p:nvSpPr>
        <p:spPr>
          <a:xfrm>
            <a:off x="8060740" y="5349240"/>
            <a:ext cx="3472586" cy="365760"/>
          </a:xfrm>
          <a:prstGeom prst="rect">
            <a:avLst/>
          </a:prstGeom>
          <a:noFill/>
        </p:spPr>
        <p:txBody>
          <a:bodyPr wrap="square" anchor="t" lIns="45720" rIns="45720" tIns="18288" bIns="18288">
            <a:spAutoFit/>
          </a:bodyPr>
          <a:lstStyle/>
          <a:p>
            <a:pPr algn="ctr"/>
            <a:r>
              <a:rPr sz="1600" b="0" i="0">
                <a:solidFill>
                  <a:srgbClr val="4B4266"/>
                </a:solidFill>
                <a:latin typeface="Arial"/>
              </a:rPr>
              <a:t>I need some help</a:t>
            </a:r>
          </a:p>
        </p:txBody>
      </p:sp>
      <p:pic>
        <p:nvPicPr>
          <p:cNvPr id="18" name="Picture 17" descr="apple-touch-icon.png"/>
          <p:cNvPicPr>
            <a:picLocks noChangeAspect="1"/>
          </p:cNvPicPr>
          <p:nvPr/>
        </p:nvPicPr>
        <p:blipFill>
          <a:blip r:embed="rId5"/>
          <a:stretch>
            <a:fillRect/>
          </a:stretch>
        </p:blipFill>
        <p:spPr>
          <a:xfrm>
            <a:off x="658368" y="6428232"/>
            <a:ext cx="256032" cy="256032"/>
          </a:xfrm>
          <a:prstGeom prst="rect">
            <a:avLst/>
          </a:prstGeom>
        </p:spPr>
      </p:pic>
      <p:sp>
        <p:nvSpPr>
          <p:cNvPr id="19" name="TextBox 18"/>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11/12</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gradFill rotWithShape="1">
            <a:gsLst>
              <a:gs pos="0">
                <a:srgbClr val="7E03F2"/>
              </a:gs>
              <a:gs pos="100000">
                <a:srgbClr val="0049D2"/>
              </a:gs>
            </a:gsLst>
            <a:lin scaled="0" ang="201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apple-touch-icon.png"/>
          <p:cNvPicPr>
            <a:picLocks noChangeAspect="1"/>
          </p:cNvPicPr>
          <p:nvPr/>
        </p:nvPicPr>
        <p:blipFill>
          <a:blip r:embed="rId2"/>
          <a:stretch>
            <a:fillRect/>
          </a:stretch>
        </p:blipFill>
        <p:spPr>
          <a:xfrm>
            <a:off x="685800" y="502920"/>
            <a:ext cx="438912" cy="438912"/>
          </a:xfrm>
          <a:prstGeom prst="rect">
            <a:avLst/>
          </a:prstGeom>
        </p:spPr>
      </p:pic>
      <p:sp>
        <p:nvSpPr>
          <p:cNvPr id="4" name="TextBox 3"/>
          <p:cNvSpPr txBox="1"/>
          <p:nvPr/>
        </p:nvSpPr>
        <p:spPr>
          <a:xfrm>
            <a:off x="1207008" y="521208"/>
            <a:ext cx="4572000" cy="411480"/>
          </a:xfrm>
          <a:prstGeom prst="rect">
            <a:avLst/>
          </a:prstGeom>
          <a:noFill/>
        </p:spPr>
        <p:txBody>
          <a:bodyPr wrap="square" anchor="t" lIns="45720" rIns="45720" tIns="18288" bIns="18288">
            <a:spAutoFit/>
          </a:bodyPr>
          <a:lstStyle/>
          <a:p>
            <a:r>
              <a:rPr sz="2200" b="1" i="0">
                <a:solidFill>
                  <a:srgbClr val="FFFFFF"/>
                </a:solidFill>
                <a:latin typeface="Arial"/>
              </a:rPr>
              <a:t>MATH WITH </a:t>
            </a:r>
            <a:r>
              <a:rPr sz="2200" b="1" i="0">
                <a:solidFill>
                  <a:srgbClr val="FCD604"/>
                </a:solidFill>
                <a:latin typeface="Arial"/>
              </a:rPr>
              <a:t>MR DJ</a:t>
            </a:r>
          </a:p>
        </p:txBody>
      </p:sp>
      <p:sp>
        <p:nvSpPr>
          <p:cNvPr id="5" name="TextBox 4"/>
          <p:cNvSpPr txBox="1"/>
          <p:nvPr/>
        </p:nvSpPr>
        <p:spPr>
          <a:xfrm>
            <a:off x="685800" y="1234440"/>
            <a:ext cx="6400800" cy="1097280"/>
          </a:xfrm>
          <a:prstGeom prst="rect">
            <a:avLst/>
          </a:prstGeom>
          <a:noFill/>
        </p:spPr>
        <p:txBody>
          <a:bodyPr wrap="square" anchor="t" lIns="45720" rIns="45720" tIns="18288" bIns="18288">
            <a:spAutoFit/>
          </a:bodyPr>
          <a:lstStyle/>
          <a:p>
            <a:r>
              <a:rPr sz="6000" b="1" i="0">
                <a:solidFill>
                  <a:srgbClr val="FFFFFF"/>
                </a:solidFill>
                <a:latin typeface="Arial"/>
              </a:rPr>
              <a:t>NOW YOU!</a:t>
            </a:r>
          </a:p>
        </p:txBody>
      </p:sp>
      <p:sp>
        <p:nvSpPr>
          <p:cNvPr id="6" name="Rounded Rectangle 5"/>
          <p:cNvSpPr/>
          <p:nvPr/>
        </p:nvSpPr>
        <p:spPr>
          <a:xfrm>
            <a:off x="658368" y="2468880"/>
            <a:ext cx="6492240" cy="932688"/>
          </a:xfrm>
          <a:prstGeom prst="roundRect">
            <a:avLst>
              <a:gd name="adj" fmla="val 20000"/>
            </a:avLst>
          </a:prstGeom>
          <a:solidFill>
            <a:srgbClr val="5E2B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41248" y="2523744"/>
            <a:ext cx="6126480" cy="841248"/>
          </a:xfrm>
          <a:prstGeom prst="rect">
            <a:avLst/>
          </a:prstGeom>
          <a:noFill/>
        </p:spPr>
        <p:txBody>
          <a:bodyPr wrap="square" anchor="ctr" lIns="45720" rIns="45720" tIns="18288" bIns="18288">
            <a:spAutoFit/>
          </a:bodyPr>
          <a:lstStyle/>
          <a:p>
            <a:r>
              <a:rPr sz="1800" b="1" i="0">
                <a:solidFill>
                  <a:srgbClr val="FCD604"/>
                </a:solidFill>
                <a:latin typeface="Arial"/>
              </a:rPr>
              <a:t>Practice sheet: </a:t>
            </a:r>
            <a:r>
              <a:rPr sz="1800" b="0" i="0">
                <a:solidFill>
                  <a:srgbClr val="FFFFFF"/>
                </a:solidFill>
                <a:latin typeface="Arial"/>
              </a:rPr>
              <a:t>everyone does Mild &amp; Medium, then climb the peppers.</a:t>
            </a:r>
          </a:p>
        </p:txBody>
      </p:sp>
      <p:sp>
        <p:nvSpPr>
          <p:cNvPr id="8" name="Rounded Rectangle 7"/>
          <p:cNvSpPr/>
          <p:nvPr/>
        </p:nvSpPr>
        <p:spPr>
          <a:xfrm>
            <a:off x="658368" y="3529584"/>
            <a:ext cx="6492240" cy="932688"/>
          </a:xfrm>
          <a:prstGeom prst="roundRect">
            <a:avLst>
              <a:gd name="adj" fmla="val 20000"/>
            </a:avLst>
          </a:prstGeom>
          <a:solidFill>
            <a:srgbClr val="5E2B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41248" y="3584448"/>
            <a:ext cx="6126480" cy="841248"/>
          </a:xfrm>
          <a:prstGeom prst="rect">
            <a:avLst/>
          </a:prstGeom>
          <a:noFill/>
        </p:spPr>
        <p:txBody>
          <a:bodyPr wrap="square" anchor="ctr" lIns="45720" rIns="45720" tIns="18288" bIns="18288">
            <a:spAutoFit/>
          </a:bodyPr>
          <a:lstStyle/>
          <a:p>
            <a:r>
              <a:rPr sz="1800" b="1" i="0">
                <a:solidFill>
                  <a:srgbClr val="FCD604"/>
                </a:solidFill>
                <a:latin typeface="Arial"/>
              </a:rPr>
              <a:t>Stuck? </a:t>
            </a:r>
            <a:r>
              <a:rPr sz="1800" b="0" i="0">
                <a:solidFill>
                  <a:srgbClr val="FFFFFF"/>
                </a:solidFill>
                <a:latin typeface="Arial"/>
              </a:rPr>
              <a:t>Look back at Mr DJ’s example at the top of the sheet.</a:t>
            </a:r>
          </a:p>
        </p:txBody>
      </p:sp>
      <p:sp>
        <p:nvSpPr>
          <p:cNvPr id="10" name="Rounded Rectangle 9"/>
          <p:cNvSpPr/>
          <p:nvPr/>
        </p:nvSpPr>
        <p:spPr>
          <a:xfrm>
            <a:off x="658368" y="4590288"/>
            <a:ext cx="6492240" cy="932688"/>
          </a:xfrm>
          <a:prstGeom prst="roundRect">
            <a:avLst>
              <a:gd name="adj" fmla="val 20000"/>
            </a:avLst>
          </a:prstGeom>
          <a:solidFill>
            <a:srgbClr val="5E2B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41248" y="4645152"/>
            <a:ext cx="6126480" cy="841248"/>
          </a:xfrm>
          <a:prstGeom prst="rect">
            <a:avLst/>
          </a:prstGeom>
          <a:noFill/>
        </p:spPr>
        <p:txBody>
          <a:bodyPr wrap="square" anchor="ctr" lIns="45720" rIns="45720" tIns="18288" bIns="18288">
            <a:spAutoFit/>
          </a:bodyPr>
          <a:lstStyle/>
          <a:p>
            <a:r>
              <a:rPr sz="1800" b="1" i="0">
                <a:solidFill>
                  <a:srgbClr val="FCD604"/>
                </a:solidFill>
                <a:latin typeface="Arial"/>
              </a:rPr>
              <a:t>Need it again? </a:t>
            </a:r>
            <a:r>
              <a:rPr sz="1800" b="0" i="0">
                <a:solidFill>
                  <a:srgbClr val="FFFFFF"/>
                </a:solidFill>
                <a:latin typeface="Arial"/>
              </a:rPr>
              <a:t>Watch “How to Write Decimals in Word Form (Place Value, Expanded Form &amp; Rounding)” on YouTube @MathWithMrDJ</a:t>
            </a:r>
          </a:p>
        </p:txBody>
      </p:sp>
      <p:sp>
        <p:nvSpPr>
          <p:cNvPr id="12" name="Rounded Rectangle 11"/>
          <p:cNvSpPr/>
          <p:nvPr/>
        </p:nvSpPr>
        <p:spPr>
          <a:xfrm>
            <a:off x="658368" y="5650992"/>
            <a:ext cx="6492240" cy="932688"/>
          </a:xfrm>
          <a:prstGeom prst="roundRect">
            <a:avLst>
              <a:gd name="adj" fmla="val 20000"/>
            </a:avLst>
          </a:prstGeom>
          <a:solidFill>
            <a:srgbClr val="5E2B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41248" y="5705856"/>
            <a:ext cx="6126480" cy="841248"/>
          </a:xfrm>
          <a:prstGeom prst="rect">
            <a:avLst/>
          </a:prstGeom>
          <a:noFill/>
        </p:spPr>
        <p:txBody>
          <a:bodyPr wrap="square" anchor="ctr" lIns="45720" rIns="45720" tIns="18288" bIns="18288">
            <a:spAutoFit/>
          </a:bodyPr>
          <a:lstStyle/>
          <a:p>
            <a:r>
              <a:rPr sz="1800" b="1" i="0">
                <a:solidFill>
                  <a:srgbClr val="FCD604"/>
                </a:solidFill>
                <a:latin typeface="Arial"/>
              </a:rPr>
              <a:t>Brain break: </a:t>
            </a:r>
            <a:r>
              <a:rPr sz="1800" b="0" i="0">
                <a:solidFill>
                  <a:srgbClr val="FFFFFF"/>
                </a:solidFill>
                <a:latin typeface="Arial"/>
              </a:rPr>
              <a:t>3 new daily puzzles at puzzles.mathwithmrdj.com</a:t>
            </a:r>
          </a:p>
        </p:txBody>
      </p:sp>
      <p:pic>
        <p:nvPicPr>
          <p:cNvPr id="14" name="Picture 13" descr="celebrate.png"/>
          <p:cNvPicPr>
            <a:picLocks noChangeAspect="1"/>
          </p:cNvPicPr>
          <p:nvPr/>
        </p:nvPicPr>
        <p:blipFill>
          <a:blip r:embed="rId3"/>
          <a:stretch>
            <a:fillRect/>
          </a:stretch>
        </p:blipFill>
        <p:spPr>
          <a:xfrm>
            <a:off x="7711135" y="3364928"/>
            <a:ext cx="4206240" cy="3493071"/>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Rounding decimals: Lesson Slides (Grade 5)</dc:title>
  <dc:subject/>
  <dc:creator>Math With Mr DJ</dc:creator>
  <cp:keywords/>
  <dc:description>generated using python-pptx</dc:description>
  <cp:lastModifiedBy>Steve Canny</cp:lastModifiedBy>
  <cp:revision>1</cp:revision>
  <dcterms:created xsi:type="dcterms:W3CDTF">2026-01-01T00:00:00Z</dcterms:created>
  <dcterms:modified xsi:type="dcterms:W3CDTF">2026-01-01T00:00:00Z</dcterms:modified>
  <cp:category/>
</cp:coreProperties>
</file>