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[0:00] Build the solids with real cubes if you have them. The hidden-cube problem is obvious with blocks in hand and almost invisible on paper, and the whole lesson is about the difference between those two.</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[0:40] Define the unit cube properly — 1 unit on every side, volume one cubic unit. Volume then needs no formula at all: it is a COUNT.</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[1:15] “No gaps” is in the standard, and it is an earlier lesson tiling rule in three dimensions. A loose pile of cubes in a box does not measure the box.</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[1:50] Draw the 3 × 3 × 3 and ask for a count. Expect 9, 19 and 26 — and take 26 seriously, because it is a careful and complete count of the outside.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[2:40] THE slide. A flat picture cannot show an inside, so the drawing is not the solid. Break a built cube open, or take the top layer off, to show the middle cube existing.</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[3:30] Layers, which is the real fix: 3 × 3 then three of them. Nothing needs to be seen, so the drawing's limitation stops mattering. This also sets up the “Volume by multiplication” sheet (Grade 5) without handing over the formula.</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[4:30] Volume against surface, briefly but explicitly — children conflate them and both are counts of unit things. Inside or skin.</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Show the problem and the slip. Pairs: what went wrong, and what is the right answer? Take two answers before moving on.</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Solve it together, one step at a time. It is also the worked example at the top of the practice sheet, so students can look back at it.</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[5:45] The 4 × 4 × 4 hidden-cube question is the good one: eight hidden cubes, forming a 2 × 2 × 2 in the middle. Exit ticket after. Whiteboards: everyone tries Mild, then climbs. These are #1, #5, #6 on the practice sheet.</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Fingers up: 3 = got it, 2 = almost, 1 = not yet. Pull the 1s for a quick reteach while everyone else starts the practice sheet.</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Launch the practice sheet. Exit ticket in the last 5–8 minutes.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image" Target="../media/image1.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image" Target="../media/image1.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 Id="rId3" Type="http://schemas.openxmlformats.org/officeDocument/2006/relationships/image" Target="../media/image1.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 Id="rId3" Type="http://schemas.openxmlformats.org/officeDocument/2006/relationships/image" Target="../media/image1.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image" Target="../media/image1.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 Id="rId3" Type="http://schemas.openxmlformats.org/officeDocument/2006/relationships/image" Target="../media/image1.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 Id="rId3" Type="http://schemas.openxmlformats.org/officeDocument/2006/relationships/image" Target="../media/image1.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 Id="rId3" Type="http://schemas.openxmlformats.org/officeDocument/2006/relationships/image" Target="../media/image1.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1.png"/><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 Id="rId3" Type="http://schemas.openxmlformats.org/officeDocument/2006/relationships/image" Target="../media/image7.png"/><Relationship Id="rId4" Type="http://schemas.openxmlformats.org/officeDocument/2006/relationships/image" Target="../media/image13.png"/><Relationship Id="rId5" Type="http://schemas.openxmlformats.org/officeDocument/2006/relationships/image" Target="../media/image1.png"/><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14.png"/><Relationship Id="rId4" Type="http://schemas.openxmlformats.org/officeDocument/2006/relationships/notesSlide" Target="../notesSlides/notesSlide12.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7E03F2"/>
              </a:gs>
              <a:gs pos="100000">
                <a:srgbClr val="0049D2"/>
              </a:gs>
            </a:gsLst>
            <a:lin scaled="0" ang="201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apple-touch-icon.png"/>
          <p:cNvPicPr>
            <a:picLocks noChangeAspect="1"/>
          </p:cNvPicPr>
          <p:nvPr/>
        </p:nvPicPr>
        <p:blipFill>
          <a:blip r:embed="rId2"/>
          <a:stretch>
            <a:fillRect/>
          </a:stretch>
        </p:blipFill>
        <p:spPr>
          <a:xfrm>
            <a:off x="685800" y="502920"/>
            <a:ext cx="438912" cy="438912"/>
          </a:xfrm>
          <a:prstGeom prst="rect">
            <a:avLst/>
          </a:prstGeom>
        </p:spPr>
      </p:pic>
      <p:sp>
        <p:nvSpPr>
          <p:cNvPr id="4" name="TextBox 3"/>
          <p:cNvSpPr txBox="1"/>
          <p:nvPr/>
        </p:nvSpPr>
        <p:spPr>
          <a:xfrm>
            <a:off x="1207008" y="521208"/>
            <a:ext cx="4572000" cy="411480"/>
          </a:xfrm>
          <a:prstGeom prst="rect">
            <a:avLst/>
          </a:prstGeom>
          <a:noFill/>
        </p:spPr>
        <p:txBody>
          <a:bodyPr wrap="square" anchor="t" lIns="45720" rIns="45720" tIns="18288" bIns="18288">
            <a:spAutoFit/>
          </a:bodyPr>
          <a:lstStyle/>
          <a:p>
            <a:r>
              <a:rPr sz="2200" b="1" i="0">
                <a:solidFill>
                  <a:srgbClr val="FFFFFF"/>
                </a:solidFill>
                <a:latin typeface="Arial"/>
              </a:rPr>
              <a:t>MATH WITH </a:t>
            </a:r>
            <a:r>
              <a:rPr sz="2200" b="1" i="0">
                <a:solidFill>
                  <a:srgbClr val="FCD604"/>
                </a:solidFill>
                <a:latin typeface="Arial"/>
              </a:rPr>
              <a:t>MR DJ</a:t>
            </a:r>
          </a:p>
        </p:txBody>
      </p:sp>
      <p:sp>
        <p:nvSpPr>
          <p:cNvPr id="5" name="TextBox 4"/>
          <p:cNvSpPr txBox="1"/>
          <p:nvPr/>
        </p:nvSpPr>
        <p:spPr>
          <a:xfrm>
            <a:off x="713232" y="1417320"/>
            <a:ext cx="7315200" cy="365760"/>
          </a:xfrm>
          <a:prstGeom prst="rect">
            <a:avLst/>
          </a:prstGeom>
          <a:noFill/>
        </p:spPr>
        <p:txBody>
          <a:bodyPr wrap="square" anchor="t" lIns="45720" rIns="45720" tIns="18288" bIns="18288">
            <a:spAutoFit/>
          </a:bodyPr>
          <a:lstStyle/>
          <a:p>
            <a:r>
              <a:rPr sz="1500" b="1" i="0">
                <a:solidFill>
                  <a:srgbClr val="FCD604"/>
                </a:solidFill>
                <a:latin typeface="Arial"/>
              </a:rPr>
              <a:t>GRADE 5 · MEASUREMENT &amp; DATA</a:t>
            </a:r>
          </a:p>
        </p:txBody>
      </p:sp>
      <p:sp>
        <p:nvSpPr>
          <p:cNvPr id="6" name="TextBox 5"/>
          <p:cNvSpPr txBox="1"/>
          <p:nvPr/>
        </p:nvSpPr>
        <p:spPr>
          <a:xfrm>
            <a:off x="685800" y="1783080"/>
            <a:ext cx="6675120" cy="2194560"/>
          </a:xfrm>
          <a:prstGeom prst="rect">
            <a:avLst/>
          </a:prstGeom>
          <a:noFill/>
        </p:spPr>
        <p:txBody>
          <a:bodyPr wrap="square" anchor="t" lIns="45720" rIns="45720" tIns="18288" bIns="18288">
            <a:spAutoFit/>
          </a:bodyPr>
          <a:lstStyle/>
          <a:p>
            <a:r>
              <a:rPr sz="5400" b="1" i="0">
                <a:solidFill>
                  <a:srgbClr val="FFFFFF"/>
                </a:solidFill>
                <a:latin typeface="Arial"/>
              </a:rPr>
              <a:t>VOLUME AND CUBIC UNITS</a:t>
            </a:r>
          </a:p>
        </p:txBody>
      </p:sp>
      <p:sp>
        <p:nvSpPr>
          <p:cNvPr id="7" name="TextBox 6"/>
          <p:cNvSpPr txBox="1"/>
          <p:nvPr/>
        </p:nvSpPr>
        <p:spPr>
          <a:xfrm>
            <a:off x="713232" y="3977639"/>
            <a:ext cx="6492240" cy="914400"/>
          </a:xfrm>
          <a:prstGeom prst="rect">
            <a:avLst/>
          </a:prstGeom>
          <a:noFill/>
        </p:spPr>
        <p:txBody>
          <a:bodyPr wrap="square" anchor="t" lIns="45720" rIns="45720" tIns="18288" bIns="18288">
            <a:spAutoFit/>
          </a:bodyPr>
          <a:lstStyle/>
          <a:p>
            <a:r>
              <a:rPr sz="1800" b="1" i="0">
                <a:solidFill>
                  <a:srgbClr val="F1E8FF"/>
                </a:solidFill>
                <a:latin typeface="Arial"/>
              </a:rPr>
              <a:t>Today's goal:</a:t>
            </a:r>
            <a:r>
              <a:rPr sz="1800" b="0" i="0">
                <a:solidFill>
                  <a:srgbClr val="F1E8FF"/>
                </a:solidFill>
                <a:latin typeface="Arial"/>
              </a:rPr>
              <a:t> I can recognize volume as an attribute of solid figures; understand cubic units and measure volumes by counting unit cubes.</a:t>
            </a:r>
          </a:p>
        </p:txBody>
      </p:sp>
      <p:pic>
        <p:nvPicPr>
          <p:cNvPr id="8" name="Picture 7" descr="mild.png"/>
          <p:cNvPicPr>
            <a:picLocks noChangeAspect="1"/>
          </p:cNvPicPr>
          <p:nvPr/>
        </p:nvPicPr>
        <p:blipFill>
          <a:blip r:embed="rId3"/>
          <a:stretch>
            <a:fillRect/>
          </a:stretch>
        </p:blipFill>
        <p:spPr>
          <a:xfrm>
            <a:off x="713232" y="5495544"/>
            <a:ext cx="708660" cy="566928"/>
          </a:xfrm>
          <a:prstGeom prst="rect">
            <a:avLst/>
          </a:prstGeom>
        </p:spPr>
      </p:pic>
      <p:sp>
        <p:nvSpPr>
          <p:cNvPr id="9" name="TextBox 8"/>
          <p:cNvSpPr txBox="1"/>
          <p:nvPr/>
        </p:nvSpPr>
        <p:spPr>
          <a:xfrm>
            <a:off x="621792" y="6108192"/>
            <a:ext cx="1188720" cy="274320"/>
          </a:xfrm>
          <a:prstGeom prst="rect">
            <a:avLst/>
          </a:prstGeom>
          <a:noFill/>
        </p:spPr>
        <p:txBody>
          <a:bodyPr wrap="square" anchor="t" lIns="45720" rIns="45720" tIns="18288" bIns="18288">
            <a:spAutoFit/>
          </a:bodyPr>
          <a:lstStyle/>
          <a:p>
            <a:r>
              <a:rPr sz="1100" b="1" i="0">
                <a:solidFill>
                  <a:srgbClr val="E6DAFF"/>
                </a:solidFill>
                <a:latin typeface="Arial"/>
              </a:rPr>
              <a:t>Tan</a:t>
            </a:r>
          </a:p>
        </p:txBody>
      </p:sp>
      <p:pic>
        <p:nvPicPr>
          <p:cNvPr id="10" name="Picture 9" descr="medium.png"/>
          <p:cNvPicPr>
            <a:picLocks noChangeAspect="1"/>
          </p:cNvPicPr>
          <p:nvPr/>
        </p:nvPicPr>
        <p:blipFill>
          <a:blip r:embed="rId4"/>
          <a:stretch>
            <a:fillRect/>
          </a:stretch>
        </p:blipFill>
        <p:spPr>
          <a:xfrm>
            <a:off x="1947672" y="5404104"/>
            <a:ext cx="658368" cy="658368"/>
          </a:xfrm>
          <a:prstGeom prst="rect">
            <a:avLst/>
          </a:prstGeom>
        </p:spPr>
      </p:pic>
      <p:sp>
        <p:nvSpPr>
          <p:cNvPr id="11" name="TextBox 10"/>
          <p:cNvSpPr txBox="1"/>
          <p:nvPr/>
        </p:nvSpPr>
        <p:spPr>
          <a:xfrm>
            <a:off x="1856231" y="6108192"/>
            <a:ext cx="1188720" cy="274320"/>
          </a:xfrm>
          <a:prstGeom prst="rect">
            <a:avLst/>
          </a:prstGeom>
          <a:noFill/>
        </p:spPr>
        <p:txBody>
          <a:bodyPr wrap="square" anchor="t" lIns="45720" rIns="45720" tIns="18288" bIns="18288">
            <a:spAutoFit/>
          </a:bodyPr>
          <a:lstStyle/>
          <a:p>
            <a:r>
              <a:rPr sz="1100" b="1" i="0">
                <a:solidFill>
                  <a:srgbClr val="E6DAFF"/>
                </a:solidFill>
                <a:latin typeface="Arial"/>
              </a:rPr>
              <a:t>Digit</a:t>
            </a:r>
          </a:p>
        </p:txBody>
      </p:sp>
      <p:pic>
        <p:nvPicPr>
          <p:cNvPr id="12" name="Picture 11" descr="spicy.png"/>
          <p:cNvPicPr>
            <a:picLocks noChangeAspect="1"/>
          </p:cNvPicPr>
          <p:nvPr/>
        </p:nvPicPr>
        <p:blipFill>
          <a:blip r:embed="rId5"/>
          <a:stretch>
            <a:fillRect/>
          </a:stretch>
        </p:blipFill>
        <p:spPr>
          <a:xfrm>
            <a:off x="2999232" y="5404104"/>
            <a:ext cx="658368" cy="658368"/>
          </a:xfrm>
          <a:prstGeom prst="rect">
            <a:avLst/>
          </a:prstGeom>
        </p:spPr>
      </p:pic>
      <p:sp>
        <p:nvSpPr>
          <p:cNvPr id="13" name="TextBox 12"/>
          <p:cNvSpPr txBox="1"/>
          <p:nvPr/>
        </p:nvSpPr>
        <p:spPr>
          <a:xfrm>
            <a:off x="2907791" y="6108192"/>
            <a:ext cx="1188720" cy="274320"/>
          </a:xfrm>
          <a:prstGeom prst="rect">
            <a:avLst/>
          </a:prstGeom>
          <a:noFill/>
        </p:spPr>
        <p:txBody>
          <a:bodyPr wrap="square" anchor="t" lIns="45720" rIns="45720" tIns="18288" bIns="18288">
            <a:spAutoFit/>
          </a:bodyPr>
          <a:lstStyle/>
          <a:p>
            <a:r>
              <a:rPr sz="1100" b="1" i="0">
                <a:solidFill>
                  <a:srgbClr val="E6DAFF"/>
                </a:solidFill>
                <a:latin typeface="Arial"/>
              </a:rPr>
              <a:t>Blaze</a:t>
            </a:r>
          </a:p>
        </p:txBody>
      </p:sp>
      <p:pic>
        <p:nvPicPr>
          <p:cNvPr id="14" name="Picture 13" descr="extra.png"/>
          <p:cNvPicPr>
            <a:picLocks noChangeAspect="1"/>
          </p:cNvPicPr>
          <p:nvPr/>
        </p:nvPicPr>
        <p:blipFill>
          <a:blip r:embed="rId6"/>
          <a:stretch>
            <a:fillRect/>
          </a:stretch>
        </p:blipFill>
        <p:spPr>
          <a:xfrm>
            <a:off x="4050791" y="5404104"/>
            <a:ext cx="678147" cy="658368"/>
          </a:xfrm>
          <a:prstGeom prst="rect">
            <a:avLst/>
          </a:prstGeom>
        </p:spPr>
      </p:pic>
      <p:sp>
        <p:nvSpPr>
          <p:cNvPr id="15" name="TextBox 14"/>
          <p:cNvSpPr txBox="1"/>
          <p:nvPr/>
        </p:nvSpPr>
        <p:spPr>
          <a:xfrm>
            <a:off x="3959352" y="6108192"/>
            <a:ext cx="1188720" cy="274320"/>
          </a:xfrm>
          <a:prstGeom prst="rect">
            <a:avLst/>
          </a:prstGeom>
          <a:noFill/>
        </p:spPr>
        <p:txBody>
          <a:bodyPr wrap="square" anchor="t" lIns="45720" rIns="45720" tIns="18288" bIns="18288">
            <a:spAutoFit/>
          </a:bodyPr>
          <a:lstStyle/>
          <a:p>
            <a:r>
              <a:rPr sz="1100" b="1" i="0">
                <a:solidFill>
                  <a:srgbClr val="E6DAFF"/>
                </a:solidFill>
                <a:latin typeface="Arial"/>
              </a:rPr>
              <a:t>Pi</a:t>
            </a:r>
          </a:p>
        </p:txBody>
      </p:sp>
      <p:pic>
        <p:nvPicPr>
          <p:cNvPr id="16" name="Picture 15" descr="pointing.png"/>
          <p:cNvPicPr>
            <a:picLocks noChangeAspect="1"/>
          </p:cNvPicPr>
          <p:nvPr/>
        </p:nvPicPr>
        <p:blipFill>
          <a:blip r:embed="rId7"/>
          <a:stretch>
            <a:fillRect/>
          </a:stretch>
        </p:blipFill>
        <p:spPr>
          <a:xfrm>
            <a:off x="7436815" y="2690037"/>
            <a:ext cx="4480560" cy="4167962"/>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8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FFE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FFE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248156" cy="384048"/>
          </a:xfrm>
          <a:prstGeom prst="roundRect">
            <a:avLst>
              <a:gd name="adj" fmla="val 50000"/>
            </a:avLst>
          </a:prstGeom>
          <a:solidFill>
            <a:srgbClr val="F2C20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2A1060"/>
                </a:solidFill>
                <a:latin typeface="Arial"/>
              </a:rPr>
              <a:t>WARM-UP</a:t>
            </a:r>
          </a:p>
        </p:txBody>
      </p:sp>
      <p:sp>
        <p:nvSpPr>
          <p:cNvPr id="6" name="Rounded Rectangle 5"/>
          <p:cNvSpPr/>
          <p:nvPr/>
        </p:nvSpPr>
        <p:spPr>
          <a:xfrm>
            <a:off x="9055303" y="457200"/>
            <a:ext cx="2542032"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Turn &amp; talk · 1 min</a:t>
            </a:r>
          </a:p>
        </p:txBody>
      </p:sp>
      <p:sp>
        <p:nvSpPr>
          <p:cNvPr id="7" name="TextBox 6"/>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One unit cube</a:t>
            </a:r>
          </a:p>
        </p:txBody>
      </p:sp>
      <p:sp>
        <p:nvSpPr>
          <p:cNvPr id="8" name="Rounded Rectangle 7"/>
          <p:cNvSpPr/>
          <p:nvPr/>
        </p:nvSpPr>
        <p:spPr>
          <a:xfrm>
            <a:off x="658368" y="21945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10" name="TextBox 9"/>
          <p:cNvSpPr txBox="1"/>
          <p:nvPr/>
        </p:nvSpPr>
        <p:spPr>
          <a:xfrm>
            <a:off x="1325880" y="226771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A cube 1 unit on every side.</a:t>
            </a:r>
          </a:p>
        </p:txBody>
      </p:sp>
      <p:sp>
        <p:nvSpPr>
          <p:cNvPr id="11" name="Rounded Rectangle 10"/>
          <p:cNvSpPr/>
          <p:nvPr/>
        </p:nvSpPr>
        <p:spPr>
          <a:xfrm>
            <a:off x="658368" y="2999232"/>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804672" y="3127248"/>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3" name="TextBox 12"/>
          <p:cNvSpPr txBox="1"/>
          <p:nvPr/>
        </p:nvSpPr>
        <p:spPr>
          <a:xfrm>
            <a:off x="1325880" y="3072384"/>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Its volume is ONE cubic unit.</a:t>
            </a:r>
          </a:p>
        </p:txBody>
      </p:sp>
      <p:sp>
        <p:nvSpPr>
          <p:cNvPr id="14" name="Rounded Rectangle 13"/>
          <p:cNvSpPr/>
          <p:nvPr/>
        </p:nvSpPr>
        <p:spPr>
          <a:xfrm>
            <a:off x="658368" y="3849624"/>
            <a:ext cx="7086600" cy="886968"/>
          </a:xfrm>
          <a:prstGeom prst="roundRect">
            <a:avLst>
              <a:gd name="adj" fmla="val 16000"/>
            </a:avLst>
          </a:prstGeom>
          <a:solidFill>
            <a:srgbClr val="FCD6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68680" y="3922776"/>
            <a:ext cx="6720840" cy="274320"/>
          </a:xfrm>
          <a:prstGeom prst="rect">
            <a:avLst/>
          </a:prstGeom>
          <a:noFill/>
        </p:spPr>
        <p:txBody>
          <a:bodyPr wrap="square" anchor="t" lIns="45720" rIns="45720" tIns="18288" bIns="18288">
            <a:spAutoFit/>
          </a:bodyPr>
          <a:lstStyle/>
          <a:p>
            <a:r>
              <a:rPr sz="1200" b="1" i="0">
                <a:solidFill>
                  <a:srgbClr val="7E03F2"/>
                </a:solidFill>
                <a:latin typeface="Arial"/>
              </a:rPr>
              <a:t>TURN &amp; TALK</a:t>
            </a:r>
          </a:p>
        </p:txBody>
      </p:sp>
      <p:sp>
        <p:nvSpPr>
          <p:cNvPr id="16" name="TextBox 15"/>
          <p:cNvSpPr txBox="1"/>
          <p:nvPr/>
        </p:nvSpPr>
        <p:spPr>
          <a:xfrm>
            <a:off x="868680" y="4178808"/>
            <a:ext cx="6720840" cy="502920"/>
          </a:xfrm>
          <a:prstGeom prst="rect">
            <a:avLst/>
          </a:prstGeom>
          <a:noFill/>
        </p:spPr>
        <p:txBody>
          <a:bodyPr wrap="square" anchor="t" lIns="45720" rIns="45720" tIns="18288" bIns="18288">
            <a:spAutoFit/>
          </a:bodyPr>
          <a:lstStyle/>
          <a:p>
            <a:r>
              <a:rPr sz="2200" b="1" i="0">
                <a:solidFill>
                  <a:srgbClr val="2A1060"/>
                </a:solidFill>
                <a:latin typeface="Arial"/>
              </a:rPr>
              <a:t>Volume is how many of those fill a solid.</a:t>
            </a:r>
          </a:p>
        </p:txBody>
      </p:sp>
      <p:pic>
        <p:nvPicPr>
          <p:cNvPr id="17" name="Picture 16" descr="wondering.png"/>
          <p:cNvPicPr>
            <a:picLocks noChangeAspect="1"/>
          </p:cNvPicPr>
          <p:nvPr/>
        </p:nvPicPr>
        <p:blipFill>
          <a:blip r:embed="rId2"/>
          <a:stretch>
            <a:fillRect/>
          </a:stretch>
        </p:blipFill>
        <p:spPr>
          <a:xfrm>
            <a:off x="8588959" y="1737360"/>
            <a:ext cx="3328415" cy="5120640"/>
          </a:xfrm>
          <a:prstGeom prst="rect">
            <a:avLst/>
          </a:prstGeom>
        </p:spPr>
      </p:pic>
      <p:pic>
        <p:nvPicPr>
          <p:cNvPr id="18" name="Picture 17"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9" name="TextBox 18"/>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2/12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E3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E3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618488" cy="384048"/>
          </a:xfrm>
          <a:prstGeom prst="roundRect">
            <a:avLst>
              <a:gd name="adj" fmla="val 50000"/>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BIG IDEA 1</a:t>
            </a:r>
          </a:p>
        </p:txBody>
      </p:sp>
      <p:sp>
        <p:nvSpPr>
          <p:cNvPr id="6" name="Rounded Rectangle 5"/>
          <p:cNvSpPr/>
          <p:nvPr/>
        </p:nvSpPr>
        <p:spPr>
          <a:xfrm>
            <a:off x="9713671" y="457200"/>
            <a:ext cx="1883664"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Write it down</a:t>
            </a:r>
          </a:p>
        </p:txBody>
      </p:sp>
      <p:sp>
        <p:nvSpPr>
          <p:cNvPr id="7" name="TextBox 6"/>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No gaps</a:t>
            </a:r>
          </a:p>
        </p:txBody>
      </p:sp>
      <p:sp>
        <p:nvSpPr>
          <p:cNvPr id="8" name="Rounded Rectangle 7"/>
          <p:cNvSpPr/>
          <p:nvPr/>
        </p:nvSpPr>
        <p:spPr>
          <a:xfrm>
            <a:off x="658368" y="21945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10" name="TextBox 9"/>
          <p:cNvSpPr txBox="1"/>
          <p:nvPr/>
        </p:nvSpPr>
        <p:spPr>
          <a:xfrm>
            <a:off x="1325880" y="226771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Packed tight, no spaces between.</a:t>
            </a:r>
          </a:p>
        </p:txBody>
      </p:sp>
      <p:sp>
        <p:nvSpPr>
          <p:cNvPr id="11" name="Rounded Rectangle 10"/>
          <p:cNvSpPr/>
          <p:nvPr/>
        </p:nvSpPr>
        <p:spPr>
          <a:xfrm>
            <a:off x="658368" y="2999232"/>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804672" y="3127248"/>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3" name="TextBox 12"/>
          <p:cNvSpPr txBox="1"/>
          <p:nvPr/>
        </p:nvSpPr>
        <p:spPr>
          <a:xfrm>
            <a:off x="1325880" y="3072384"/>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Cubes with gaps do not measure anything.</a:t>
            </a:r>
          </a:p>
        </p:txBody>
      </p:sp>
      <p:sp>
        <p:nvSpPr>
          <p:cNvPr id="14" name="Rounded Rectangle 13"/>
          <p:cNvSpPr/>
          <p:nvPr/>
        </p:nvSpPr>
        <p:spPr>
          <a:xfrm>
            <a:off x="658368" y="3849624"/>
            <a:ext cx="7086600" cy="886968"/>
          </a:xfrm>
          <a:prstGeom prst="roundRect">
            <a:avLst>
              <a:gd name="adj" fmla="val 16000"/>
            </a:avLst>
          </a:prstGeom>
          <a:solidFill>
            <a:srgbClr val="FCD6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68680" y="3922776"/>
            <a:ext cx="6720840" cy="274320"/>
          </a:xfrm>
          <a:prstGeom prst="rect">
            <a:avLst/>
          </a:prstGeom>
          <a:noFill/>
        </p:spPr>
        <p:txBody>
          <a:bodyPr wrap="square" anchor="t" lIns="45720" rIns="45720" tIns="18288" bIns="18288">
            <a:spAutoFit/>
          </a:bodyPr>
          <a:lstStyle/>
          <a:p>
            <a:r>
              <a:rPr sz="1200" b="1" i="0">
                <a:solidFill>
                  <a:srgbClr val="7E03F2"/>
                </a:solidFill>
                <a:latin typeface="Arial"/>
              </a:rPr>
              <a:t>REMEMBER</a:t>
            </a:r>
          </a:p>
        </p:txBody>
      </p:sp>
      <p:sp>
        <p:nvSpPr>
          <p:cNvPr id="16" name="TextBox 15"/>
          <p:cNvSpPr txBox="1"/>
          <p:nvPr/>
        </p:nvSpPr>
        <p:spPr>
          <a:xfrm>
            <a:off x="868680" y="4178808"/>
            <a:ext cx="6720840" cy="502920"/>
          </a:xfrm>
          <a:prstGeom prst="rect">
            <a:avLst/>
          </a:prstGeom>
          <a:noFill/>
        </p:spPr>
        <p:txBody>
          <a:bodyPr wrap="square" anchor="t" lIns="45720" rIns="45720" tIns="18288" bIns="18288">
            <a:spAutoFit/>
          </a:bodyPr>
          <a:lstStyle/>
          <a:p>
            <a:r>
              <a:rPr sz="2200" b="1" i="0">
                <a:solidFill>
                  <a:srgbClr val="2A1060"/>
                </a:solidFill>
                <a:latin typeface="Arial"/>
              </a:rPr>
              <a:t>Same rule as tiling a rectangle.</a:t>
            </a:r>
          </a:p>
        </p:txBody>
      </p:sp>
      <p:pic>
        <p:nvPicPr>
          <p:cNvPr id="17" name="Picture 16" descr="pointup.png"/>
          <p:cNvPicPr>
            <a:picLocks noChangeAspect="1"/>
          </p:cNvPicPr>
          <p:nvPr/>
        </p:nvPicPr>
        <p:blipFill>
          <a:blip r:embed="rId2"/>
          <a:stretch>
            <a:fillRect/>
          </a:stretch>
        </p:blipFill>
        <p:spPr>
          <a:xfrm>
            <a:off x="7985455" y="2396246"/>
            <a:ext cx="3931920" cy="4461753"/>
          </a:xfrm>
          <a:prstGeom prst="rect">
            <a:avLst/>
          </a:prstGeom>
        </p:spPr>
      </p:pic>
      <p:pic>
        <p:nvPicPr>
          <p:cNvPr id="18" name="Picture 17"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9" name="TextBox 18"/>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3/12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FFEB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FFEB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618488" cy="384048"/>
          </a:xfrm>
          <a:prstGeom prst="roundRect">
            <a:avLst>
              <a:gd name="adj" fmla="val 50000"/>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BIG IDEA 2</a:t>
            </a:r>
          </a:p>
        </p:txBody>
      </p:sp>
      <p:sp>
        <p:nvSpPr>
          <p:cNvPr id="6" name="TextBox 5"/>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Count what you see</a:t>
            </a:r>
          </a:p>
        </p:txBody>
      </p:sp>
      <p:sp>
        <p:nvSpPr>
          <p:cNvPr id="7" name="Rounded Rectangle 6"/>
          <p:cNvSpPr/>
          <p:nvPr/>
        </p:nvSpPr>
        <p:spPr>
          <a:xfrm>
            <a:off x="658368" y="21945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9" name="TextBox 8"/>
          <p:cNvSpPr txBox="1"/>
          <p:nvPr/>
        </p:nvSpPr>
        <p:spPr>
          <a:xfrm>
            <a:off x="1325880" y="226771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A 3 × 3 × 3 drawing shows at most 19 cubes.</a:t>
            </a:r>
          </a:p>
        </p:txBody>
      </p:sp>
      <p:sp>
        <p:nvSpPr>
          <p:cNvPr id="10" name="Rounded Rectangle 9"/>
          <p:cNvSpPr/>
          <p:nvPr/>
        </p:nvSpPr>
        <p:spPr>
          <a:xfrm>
            <a:off x="658368" y="2999232"/>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04672" y="3127248"/>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2" name="TextBox 11"/>
          <p:cNvSpPr txBox="1"/>
          <p:nvPr/>
        </p:nvSpPr>
        <p:spPr>
          <a:xfrm>
            <a:off x="1325880" y="3072384"/>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Careful counting of the outside gives 26.</a:t>
            </a:r>
          </a:p>
        </p:txBody>
      </p:sp>
      <p:sp>
        <p:nvSpPr>
          <p:cNvPr id="13" name="Rounded Rectangle 12"/>
          <p:cNvSpPr/>
          <p:nvPr/>
        </p:nvSpPr>
        <p:spPr>
          <a:xfrm>
            <a:off x="658368" y="3849624"/>
            <a:ext cx="7086600" cy="886968"/>
          </a:xfrm>
          <a:prstGeom prst="roundRect">
            <a:avLst>
              <a:gd name="adj" fmla="val 16000"/>
            </a:avLst>
          </a:prstGeom>
          <a:solidFill>
            <a:srgbClr val="FCD6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922776"/>
            <a:ext cx="6720840" cy="274320"/>
          </a:xfrm>
          <a:prstGeom prst="rect">
            <a:avLst/>
          </a:prstGeom>
          <a:noFill/>
        </p:spPr>
        <p:txBody>
          <a:bodyPr wrap="square" anchor="t" lIns="45720" rIns="45720" tIns="18288" bIns="18288">
            <a:spAutoFit/>
          </a:bodyPr>
          <a:lstStyle/>
          <a:p>
            <a:r>
              <a:rPr sz="1200" b="1" i="0">
                <a:solidFill>
                  <a:srgbClr val="7E03F2"/>
                </a:solidFill>
                <a:latin typeface="Arial"/>
              </a:rPr>
              <a:t>REMEMBER</a:t>
            </a:r>
          </a:p>
        </p:txBody>
      </p:sp>
      <p:sp>
        <p:nvSpPr>
          <p:cNvPr id="15" name="TextBox 14"/>
          <p:cNvSpPr txBox="1"/>
          <p:nvPr/>
        </p:nvSpPr>
        <p:spPr>
          <a:xfrm>
            <a:off x="868680" y="4178808"/>
            <a:ext cx="6720840" cy="502920"/>
          </a:xfrm>
          <a:prstGeom prst="rect">
            <a:avLst/>
          </a:prstGeom>
          <a:noFill/>
        </p:spPr>
        <p:txBody>
          <a:bodyPr wrap="square" anchor="t" lIns="45720" rIns="45720" tIns="18288" bIns="18288">
            <a:spAutoFit/>
          </a:bodyPr>
          <a:lstStyle/>
          <a:p>
            <a:r>
              <a:rPr sz="2200" b="1" i="0">
                <a:solidFill>
                  <a:srgbClr val="2A1060"/>
                </a:solidFill>
                <a:latin typeface="Arial"/>
              </a:rPr>
              <a:t>One cube is hidden from every direction.</a:t>
            </a:r>
          </a:p>
        </p:txBody>
      </p:sp>
      <p:pic>
        <p:nvPicPr>
          <p:cNvPr id="16" name="Picture 15" descr="showing.png"/>
          <p:cNvPicPr>
            <a:picLocks noChangeAspect="1"/>
          </p:cNvPicPr>
          <p:nvPr/>
        </p:nvPicPr>
        <p:blipFill>
          <a:blip r:embed="rId2"/>
          <a:stretch>
            <a:fillRect/>
          </a:stretch>
        </p:blipFill>
        <p:spPr>
          <a:xfrm>
            <a:off x="7985455" y="3207474"/>
            <a:ext cx="3931920" cy="3650525"/>
          </a:xfrm>
          <a:prstGeom prst="rect">
            <a:avLst/>
          </a:prstGeom>
        </p:spPr>
      </p:pic>
      <p:pic>
        <p:nvPicPr>
          <p:cNvPr id="17" name="Picture 16"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8" name="TextBox 17"/>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4/12</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DDF4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DDF4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618488" cy="384048"/>
          </a:xfrm>
          <a:prstGeom prst="roundRect">
            <a:avLst>
              <a:gd name="adj" fmla="val 50000"/>
            </a:avLst>
          </a:prstGeom>
          <a:solidFill>
            <a:srgbClr val="1F9D5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BIG IDEA 3</a:t>
            </a:r>
          </a:p>
        </p:txBody>
      </p:sp>
      <p:sp>
        <p:nvSpPr>
          <p:cNvPr id="6" name="TextBox 5"/>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It is still there</a:t>
            </a:r>
          </a:p>
        </p:txBody>
      </p:sp>
      <p:sp>
        <p:nvSpPr>
          <p:cNvPr id="7" name="Rounded Rectangle 6"/>
          <p:cNvSpPr/>
          <p:nvPr/>
        </p:nvSpPr>
        <p:spPr>
          <a:xfrm>
            <a:off x="658368" y="21945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9" name="TextBox 8"/>
          <p:cNvSpPr txBox="1"/>
          <p:nvPr/>
        </p:nvSpPr>
        <p:spPr>
          <a:xfrm>
            <a:off x="1325880" y="226771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A flat picture cannot show an inside.</a:t>
            </a:r>
          </a:p>
        </p:txBody>
      </p:sp>
      <p:sp>
        <p:nvSpPr>
          <p:cNvPr id="10" name="Rounded Rectangle 9"/>
          <p:cNvSpPr/>
          <p:nvPr/>
        </p:nvSpPr>
        <p:spPr>
          <a:xfrm>
            <a:off x="658368" y="2999232"/>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04672" y="3127248"/>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2" name="TextBox 11"/>
          <p:cNvSpPr txBox="1"/>
          <p:nvPr/>
        </p:nvSpPr>
        <p:spPr>
          <a:xfrm>
            <a:off x="1325880" y="3072384"/>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The drawing is not the solid.</a:t>
            </a:r>
          </a:p>
        </p:txBody>
      </p:sp>
      <p:sp>
        <p:nvSpPr>
          <p:cNvPr id="13" name="Rounded Rectangle 12"/>
          <p:cNvSpPr/>
          <p:nvPr/>
        </p:nvSpPr>
        <p:spPr>
          <a:xfrm>
            <a:off x="658368" y="3849624"/>
            <a:ext cx="7086600" cy="886968"/>
          </a:xfrm>
          <a:prstGeom prst="roundRect">
            <a:avLst>
              <a:gd name="adj" fmla="val 16000"/>
            </a:avLst>
          </a:prstGeom>
          <a:solidFill>
            <a:srgbClr val="FCD6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922776"/>
            <a:ext cx="6720840" cy="274320"/>
          </a:xfrm>
          <a:prstGeom prst="rect">
            <a:avLst/>
          </a:prstGeom>
          <a:noFill/>
        </p:spPr>
        <p:txBody>
          <a:bodyPr wrap="square" anchor="t" lIns="45720" rIns="45720" tIns="18288" bIns="18288">
            <a:spAutoFit/>
          </a:bodyPr>
          <a:lstStyle/>
          <a:p>
            <a:r>
              <a:rPr sz="1200" b="1" i="0">
                <a:solidFill>
                  <a:srgbClr val="7E03F2"/>
                </a:solidFill>
                <a:latin typeface="Arial"/>
              </a:rPr>
              <a:t>REMEMBER</a:t>
            </a:r>
          </a:p>
        </p:txBody>
      </p:sp>
      <p:sp>
        <p:nvSpPr>
          <p:cNvPr id="15" name="TextBox 14"/>
          <p:cNvSpPr txBox="1"/>
          <p:nvPr/>
        </p:nvSpPr>
        <p:spPr>
          <a:xfrm>
            <a:off x="868680" y="4178808"/>
            <a:ext cx="6720840" cy="502920"/>
          </a:xfrm>
          <a:prstGeom prst="rect">
            <a:avLst/>
          </a:prstGeom>
          <a:noFill/>
        </p:spPr>
        <p:txBody>
          <a:bodyPr wrap="square" anchor="t" lIns="45720" rIns="45720" tIns="18288" bIns="18288">
            <a:spAutoFit/>
          </a:bodyPr>
          <a:lstStyle/>
          <a:p>
            <a:r>
              <a:rPr sz="2200" b="1" i="0">
                <a:solidFill>
                  <a:srgbClr val="2A1060"/>
                </a:solidFill>
                <a:latin typeface="Arial"/>
              </a:rPr>
              <a:t>27. Do not count the picture.</a:t>
            </a:r>
          </a:p>
        </p:txBody>
      </p:sp>
      <p:pic>
        <p:nvPicPr>
          <p:cNvPr id="16" name="Picture 15" descr="pointing.png"/>
          <p:cNvPicPr>
            <a:picLocks noChangeAspect="1"/>
          </p:cNvPicPr>
          <p:nvPr/>
        </p:nvPicPr>
        <p:blipFill>
          <a:blip r:embed="rId2"/>
          <a:stretch>
            <a:fillRect/>
          </a:stretch>
        </p:blipFill>
        <p:spPr>
          <a:xfrm>
            <a:off x="7985455" y="3200400"/>
            <a:ext cx="3931920" cy="3657600"/>
          </a:xfrm>
          <a:prstGeom prst="rect">
            <a:avLst/>
          </a:prstGeom>
        </p:spPr>
      </p:pic>
      <p:pic>
        <p:nvPicPr>
          <p:cNvPr id="17" name="Picture 16"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8" name="TextBox 17"/>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5/12</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EDE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EDE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618488" cy="384048"/>
          </a:xfrm>
          <a:prstGeom prst="roundRect">
            <a:avLst>
              <a:gd name="adj" fmla="val 50000"/>
            </a:avLst>
          </a:prstGeom>
          <a:solidFill>
            <a:srgbClr val="7E03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BIG IDEA 4</a:t>
            </a:r>
          </a:p>
        </p:txBody>
      </p:sp>
      <p:sp>
        <p:nvSpPr>
          <p:cNvPr id="6" name="TextBox 5"/>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Count by LAYERS</a:t>
            </a:r>
          </a:p>
        </p:txBody>
      </p:sp>
      <p:sp>
        <p:nvSpPr>
          <p:cNvPr id="7" name="Rounded Rectangle 6"/>
          <p:cNvSpPr/>
          <p:nvPr/>
        </p:nvSpPr>
        <p:spPr>
          <a:xfrm>
            <a:off x="658368" y="21945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9" name="TextBox 8"/>
          <p:cNvSpPr txBox="1"/>
          <p:nvPr/>
        </p:nvSpPr>
        <p:spPr>
          <a:xfrm>
            <a:off x="1325880" y="226771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One layer: 3 × 3 = 9 cubes.</a:t>
            </a:r>
          </a:p>
        </p:txBody>
      </p:sp>
      <p:sp>
        <p:nvSpPr>
          <p:cNvPr id="10" name="Rounded Rectangle 9"/>
          <p:cNvSpPr/>
          <p:nvPr/>
        </p:nvSpPr>
        <p:spPr>
          <a:xfrm>
            <a:off x="658368" y="2999232"/>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04672" y="3127248"/>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2" name="TextBox 11"/>
          <p:cNvSpPr txBox="1"/>
          <p:nvPr/>
        </p:nvSpPr>
        <p:spPr>
          <a:xfrm>
            <a:off x="1325880" y="3072384"/>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Three layers.</a:t>
            </a:r>
          </a:p>
        </p:txBody>
      </p:sp>
      <p:sp>
        <p:nvSpPr>
          <p:cNvPr id="13" name="Rounded Rectangle 12"/>
          <p:cNvSpPr/>
          <p:nvPr/>
        </p:nvSpPr>
        <p:spPr>
          <a:xfrm>
            <a:off x="658368" y="3849624"/>
            <a:ext cx="7086600" cy="886968"/>
          </a:xfrm>
          <a:prstGeom prst="roundRect">
            <a:avLst>
              <a:gd name="adj" fmla="val 16000"/>
            </a:avLst>
          </a:prstGeom>
          <a:solidFill>
            <a:srgbClr val="FCD6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922776"/>
            <a:ext cx="6720840" cy="274320"/>
          </a:xfrm>
          <a:prstGeom prst="rect">
            <a:avLst/>
          </a:prstGeom>
          <a:noFill/>
        </p:spPr>
        <p:txBody>
          <a:bodyPr wrap="square" anchor="t" lIns="45720" rIns="45720" tIns="18288" bIns="18288">
            <a:spAutoFit/>
          </a:bodyPr>
          <a:lstStyle/>
          <a:p>
            <a:r>
              <a:rPr sz="1200" b="1" i="0">
                <a:solidFill>
                  <a:srgbClr val="7E03F2"/>
                </a:solidFill>
                <a:latin typeface="Arial"/>
              </a:rPr>
              <a:t>REMEMBER</a:t>
            </a:r>
          </a:p>
        </p:txBody>
      </p:sp>
      <p:sp>
        <p:nvSpPr>
          <p:cNvPr id="15" name="TextBox 14"/>
          <p:cNvSpPr txBox="1"/>
          <p:nvPr/>
        </p:nvSpPr>
        <p:spPr>
          <a:xfrm>
            <a:off x="868680" y="4178808"/>
            <a:ext cx="6720840" cy="502920"/>
          </a:xfrm>
          <a:prstGeom prst="rect">
            <a:avLst/>
          </a:prstGeom>
          <a:noFill/>
        </p:spPr>
        <p:txBody>
          <a:bodyPr wrap="square" anchor="t" lIns="45720" rIns="45720" tIns="18288" bIns="18288">
            <a:spAutoFit/>
          </a:bodyPr>
          <a:lstStyle/>
          <a:p>
            <a:r>
              <a:rPr sz="2200" b="1" i="0">
                <a:solidFill>
                  <a:srgbClr val="2A1060"/>
                </a:solidFill>
                <a:latin typeface="Arial"/>
              </a:rPr>
              <a:t>27. Nothing needs to be visible.</a:t>
            </a:r>
          </a:p>
        </p:txBody>
      </p:sp>
      <p:pic>
        <p:nvPicPr>
          <p:cNvPr id="16" name="Picture 15" descr="wondering.png"/>
          <p:cNvPicPr>
            <a:picLocks noChangeAspect="1"/>
          </p:cNvPicPr>
          <p:nvPr/>
        </p:nvPicPr>
        <p:blipFill>
          <a:blip r:embed="rId2"/>
          <a:stretch>
            <a:fillRect/>
          </a:stretch>
        </p:blipFill>
        <p:spPr>
          <a:xfrm>
            <a:off x="8588959" y="1737360"/>
            <a:ext cx="3328415" cy="5120640"/>
          </a:xfrm>
          <a:prstGeom prst="rect">
            <a:avLst/>
          </a:prstGeom>
        </p:spPr>
      </p:pic>
      <p:pic>
        <p:nvPicPr>
          <p:cNvPr id="17" name="Picture 16"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8" name="TextBox 17"/>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6/12</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FFE6E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FFE6E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618488" cy="384048"/>
          </a:xfrm>
          <a:prstGeom prst="roundRect">
            <a:avLst>
              <a:gd name="adj" fmla="val 50000"/>
            </a:avLst>
          </a:prstGeom>
          <a:solidFill>
            <a:srgbClr val="D9363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WATCH OUT!</a:t>
            </a:r>
          </a:p>
        </p:txBody>
      </p:sp>
      <p:sp>
        <p:nvSpPr>
          <p:cNvPr id="6" name="TextBox 5"/>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Volume is not surface</a:t>
            </a:r>
          </a:p>
        </p:txBody>
      </p:sp>
      <p:sp>
        <p:nvSpPr>
          <p:cNvPr id="7" name="Rounded Rectangle 6"/>
          <p:cNvSpPr/>
          <p:nvPr/>
        </p:nvSpPr>
        <p:spPr>
          <a:xfrm>
            <a:off x="658368" y="21945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9" name="TextBox 8"/>
          <p:cNvSpPr txBox="1"/>
          <p:nvPr/>
        </p:nvSpPr>
        <p:spPr>
          <a:xfrm>
            <a:off x="1325880" y="226771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2 × 2 × 2: volume 8 cubic units.</a:t>
            </a:r>
          </a:p>
        </p:txBody>
      </p:sp>
      <p:sp>
        <p:nvSpPr>
          <p:cNvPr id="10" name="Rounded Rectangle 9"/>
          <p:cNvSpPr/>
          <p:nvPr/>
        </p:nvSpPr>
        <p:spPr>
          <a:xfrm>
            <a:off x="658368" y="2999232"/>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04672" y="3127248"/>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2" name="TextBox 11"/>
          <p:cNvSpPr txBox="1"/>
          <p:nvPr/>
        </p:nvSpPr>
        <p:spPr>
          <a:xfrm>
            <a:off x="1325880" y="3072384"/>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Its skin is 24 unit squares.</a:t>
            </a:r>
          </a:p>
        </p:txBody>
      </p:sp>
      <p:sp>
        <p:nvSpPr>
          <p:cNvPr id="13" name="Rounded Rectangle 12"/>
          <p:cNvSpPr/>
          <p:nvPr/>
        </p:nvSpPr>
        <p:spPr>
          <a:xfrm>
            <a:off x="658368" y="3849624"/>
            <a:ext cx="7086600" cy="886968"/>
          </a:xfrm>
          <a:prstGeom prst="roundRect">
            <a:avLst>
              <a:gd name="adj" fmla="val 16000"/>
            </a:avLst>
          </a:prstGeom>
          <a:solidFill>
            <a:srgbClr val="FFE1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922776"/>
            <a:ext cx="6720840" cy="274320"/>
          </a:xfrm>
          <a:prstGeom prst="rect">
            <a:avLst/>
          </a:prstGeom>
          <a:noFill/>
        </p:spPr>
        <p:txBody>
          <a:bodyPr wrap="square" anchor="t" lIns="45720" rIns="45720" tIns="18288" bIns="18288">
            <a:spAutoFit/>
          </a:bodyPr>
          <a:lstStyle/>
          <a:p>
            <a:r>
              <a:rPr sz="1200" b="1" i="0">
                <a:solidFill>
                  <a:srgbClr val="D9363E"/>
                </a:solidFill>
                <a:latin typeface="Arial"/>
              </a:rPr>
              <a:t>DON’T FALL FOR IT</a:t>
            </a:r>
          </a:p>
        </p:txBody>
      </p:sp>
      <p:sp>
        <p:nvSpPr>
          <p:cNvPr id="15" name="TextBox 14"/>
          <p:cNvSpPr txBox="1"/>
          <p:nvPr/>
        </p:nvSpPr>
        <p:spPr>
          <a:xfrm>
            <a:off x="868680" y="4178808"/>
            <a:ext cx="6720840" cy="502920"/>
          </a:xfrm>
          <a:prstGeom prst="rect">
            <a:avLst/>
          </a:prstGeom>
          <a:noFill/>
        </p:spPr>
        <p:txBody>
          <a:bodyPr wrap="square" anchor="t" lIns="45720" rIns="45720" tIns="18288" bIns="18288">
            <a:spAutoFit/>
          </a:bodyPr>
          <a:lstStyle/>
          <a:p>
            <a:r>
              <a:rPr sz="2200" b="1" i="0">
                <a:solidFill>
                  <a:srgbClr val="8A1F25"/>
                </a:solidFill>
                <a:latin typeface="Arial"/>
              </a:rPr>
              <a:t>Inside, or skin. Two questions.</a:t>
            </a:r>
          </a:p>
        </p:txBody>
      </p:sp>
      <p:pic>
        <p:nvPicPr>
          <p:cNvPr id="16" name="Picture 15" descr="stop.png"/>
          <p:cNvPicPr>
            <a:picLocks noChangeAspect="1"/>
          </p:cNvPicPr>
          <p:nvPr/>
        </p:nvPicPr>
        <p:blipFill>
          <a:blip r:embed="rId2"/>
          <a:stretch>
            <a:fillRect/>
          </a:stretch>
        </p:blipFill>
        <p:spPr>
          <a:xfrm>
            <a:off x="7985455" y="3200400"/>
            <a:ext cx="3931920" cy="3657600"/>
          </a:xfrm>
          <a:prstGeom prst="rect">
            <a:avLst/>
          </a:prstGeom>
        </p:spPr>
      </p:pic>
      <p:pic>
        <p:nvPicPr>
          <p:cNvPr id="17" name="Picture 16"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8" name="TextBox 17"/>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7/12</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1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FFD9D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FFD9D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2112264" cy="384048"/>
          </a:xfrm>
          <a:prstGeom prst="roundRect">
            <a:avLst>
              <a:gd name="adj" fmla="val 50000"/>
            </a:avLst>
          </a:prstGeom>
          <a:solidFill>
            <a:srgbClr val="D9363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SPOT THE SLIP!</a:t>
            </a:r>
          </a:p>
        </p:txBody>
      </p:sp>
      <p:sp>
        <p:nvSpPr>
          <p:cNvPr id="6" name="Rounded Rectangle 5"/>
          <p:cNvSpPr/>
          <p:nvPr/>
        </p:nvSpPr>
        <p:spPr>
          <a:xfrm>
            <a:off x="9933127" y="457200"/>
            <a:ext cx="1664207"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Turn &amp; talk</a:t>
            </a:r>
          </a:p>
        </p:txBody>
      </p:sp>
      <p:sp>
        <p:nvSpPr>
          <p:cNvPr id="7" name="TextBox 6"/>
          <p:cNvSpPr txBox="1"/>
          <p:nvPr/>
        </p:nvSpPr>
        <p:spPr>
          <a:xfrm>
            <a:off x="658368" y="987552"/>
            <a:ext cx="7132320" cy="1097280"/>
          </a:xfrm>
          <a:prstGeom prst="rect">
            <a:avLst/>
          </a:prstGeom>
          <a:noFill/>
        </p:spPr>
        <p:txBody>
          <a:bodyPr wrap="square" anchor="ctr" lIns="45720" rIns="45720" tIns="18288" bIns="18288">
            <a:spAutoFit/>
          </a:bodyPr>
          <a:lstStyle/>
          <a:p>
            <a:r>
              <a:rPr sz="3400" b="1" i="0">
                <a:solidFill>
                  <a:srgbClr val="2A1060"/>
                </a:solidFill>
                <a:latin typeface="Arial"/>
              </a:rPr>
              <a:t>Something went wrong here…</a:t>
            </a:r>
          </a:p>
        </p:txBody>
      </p:sp>
      <p:sp>
        <p:nvSpPr>
          <p:cNvPr id="8" name="Rounded Rectangle 7"/>
          <p:cNvSpPr/>
          <p:nvPr/>
        </p:nvSpPr>
        <p:spPr>
          <a:xfrm>
            <a:off x="658368" y="2103120"/>
            <a:ext cx="6949440" cy="1051560"/>
          </a:xfrm>
          <a:prstGeom prst="roundRect">
            <a:avLst>
              <a:gd name="adj" fmla="val 16000"/>
            </a:avLst>
          </a:prstGeom>
          <a:solidFill>
            <a:srgbClr val="FFFFFF"/>
          </a:solidFill>
          <a:ln w="38100">
            <a:solidFill>
              <a:srgbClr val="D9363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68680" y="2157984"/>
            <a:ext cx="6583680" cy="274320"/>
          </a:xfrm>
          <a:prstGeom prst="rect">
            <a:avLst/>
          </a:prstGeom>
          <a:noFill/>
        </p:spPr>
        <p:txBody>
          <a:bodyPr wrap="square" anchor="t" lIns="45720" rIns="45720" tIns="18288" bIns="18288">
            <a:spAutoFit/>
          </a:bodyPr>
          <a:lstStyle/>
          <a:p>
            <a:r>
              <a:rPr sz="1200" b="1" i="0">
                <a:solidFill>
                  <a:srgbClr val="D9363E"/>
                </a:solidFill>
                <a:latin typeface="Arial"/>
              </a:rPr>
              <a:t>THE PROBLEM</a:t>
            </a:r>
          </a:p>
        </p:txBody>
      </p:sp>
      <p:sp>
        <p:nvSpPr>
          <p:cNvPr id="10" name="TextBox 9"/>
          <p:cNvSpPr txBox="1"/>
          <p:nvPr/>
        </p:nvSpPr>
        <p:spPr>
          <a:xfrm>
            <a:off x="868680" y="2432304"/>
            <a:ext cx="6583680" cy="685800"/>
          </a:xfrm>
          <a:prstGeom prst="rect">
            <a:avLst/>
          </a:prstGeom>
          <a:noFill/>
        </p:spPr>
        <p:txBody>
          <a:bodyPr wrap="square" anchor="t" lIns="45720" rIns="45720" tIns="18288" bIns="18288">
            <a:spAutoFit/>
          </a:bodyPr>
          <a:lstStyle/>
          <a:p>
            <a:r>
              <a:rPr sz="2400" b="1" i="0">
                <a:solidFill>
                  <a:srgbClr val="2A1060"/>
                </a:solidFill>
                <a:latin typeface="Arial"/>
              </a:rPr>
              <a:t>Find the volume by counting layers: a 5 × 2 × 3 prism.</a:t>
            </a:r>
          </a:p>
        </p:txBody>
      </p:sp>
      <p:sp>
        <p:nvSpPr>
          <p:cNvPr id="11" name="Rounded Rectangle 10"/>
          <p:cNvSpPr/>
          <p:nvPr/>
        </p:nvSpPr>
        <p:spPr>
          <a:xfrm>
            <a:off x="658368" y="3291840"/>
            <a:ext cx="6949440" cy="1499616"/>
          </a:xfrm>
          <a:prstGeom prst="roundRect">
            <a:avLst>
              <a:gd name="adj" fmla="val 16000"/>
            </a:avLst>
          </a:prstGeom>
          <a:solidFill>
            <a:srgbClr val="FFFFFF"/>
          </a:solidFill>
          <a:ln w="25400">
            <a:solidFill>
              <a:srgbClr val="F3C4C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3346704"/>
            <a:ext cx="6583680" cy="274320"/>
          </a:xfrm>
          <a:prstGeom prst="rect">
            <a:avLst/>
          </a:prstGeom>
          <a:noFill/>
        </p:spPr>
        <p:txBody>
          <a:bodyPr wrap="square" anchor="t" lIns="45720" rIns="45720" tIns="18288" bIns="18288">
            <a:spAutoFit/>
          </a:bodyPr>
          <a:lstStyle/>
          <a:p>
            <a:r>
              <a:rPr sz="1200" b="1" i="0">
                <a:solidFill>
                  <a:srgbClr val="D9363E"/>
                </a:solidFill>
                <a:latin typeface="Arial"/>
              </a:rPr>
              <a:t>WHAT A STUDENT DID</a:t>
            </a:r>
          </a:p>
        </p:txBody>
      </p:sp>
      <p:sp>
        <p:nvSpPr>
          <p:cNvPr id="13" name="TextBox 12"/>
          <p:cNvSpPr txBox="1"/>
          <p:nvPr/>
        </p:nvSpPr>
        <p:spPr>
          <a:xfrm>
            <a:off x="868680" y="3611880"/>
            <a:ext cx="6583680" cy="1133856"/>
          </a:xfrm>
          <a:prstGeom prst="rect">
            <a:avLst/>
          </a:prstGeom>
          <a:noFill/>
        </p:spPr>
        <p:txBody>
          <a:bodyPr wrap="square" anchor="t" lIns="45720" rIns="45720" tIns="18288" bIns="18288">
            <a:spAutoFit/>
          </a:bodyPr>
          <a:lstStyle/>
          <a:p>
            <a:r>
              <a:rPr sz="1900" b="0" i="0">
                <a:solidFill>
                  <a:srgbClr val="22123F"/>
                </a:solidFill>
                <a:latin typeface="Arial"/>
              </a:rPr>
              <a:t>Added the dimensions: 5 + 2 + 3 = 10 — which happens to equal ONE layer here, so the answer looks plausible. That coincidence is why the check is to picture the block.</a:t>
            </a:r>
          </a:p>
        </p:txBody>
      </p:sp>
      <p:sp>
        <p:nvSpPr>
          <p:cNvPr id="14" name="Rounded Rectangle 13"/>
          <p:cNvSpPr/>
          <p:nvPr/>
        </p:nvSpPr>
        <p:spPr>
          <a:xfrm>
            <a:off x="658368" y="4928616"/>
            <a:ext cx="7086600" cy="886968"/>
          </a:xfrm>
          <a:prstGeom prst="roundRect">
            <a:avLst>
              <a:gd name="adj" fmla="val 16000"/>
            </a:avLst>
          </a:prstGeom>
          <a:solidFill>
            <a:srgbClr val="FFE1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68680" y="5001768"/>
            <a:ext cx="6720840" cy="274320"/>
          </a:xfrm>
          <a:prstGeom prst="rect">
            <a:avLst/>
          </a:prstGeom>
          <a:noFill/>
        </p:spPr>
        <p:txBody>
          <a:bodyPr wrap="square" anchor="t" lIns="45720" rIns="45720" tIns="18288" bIns="18288">
            <a:spAutoFit/>
          </a:bodyPr>
          <a:lstStyle/>
          <a:p>
            <a:r>
              <a:rPr sz="1200" b="1" i="0">
                <a:solidFill>
                  <a:srgbClr val="D9363E"/>
                </a:solidFill>
                <a:latin typeface="Arial"/>
              </a:rPr>
              <a:t>YOUR MISSION</a:t>
            </a:r>
          </a:p>
        </p:txBody>
      </p:sp>
      <p:sp>
        <p:nvSpPr>
          <p:cNvPr id="16" name="TextBox 15"/>
          <p:cNvSpPr txBox="1"/>
          <p:nvPr/>
        </p:nvSpPr>
        <p:spPr>
          <a:xfrm>
            <a:off x="868680" y="5257800"/>
            <a:ext cx="6720840" cy="502920"/>
          </a:xfrm>
          <a:prstGeom prst="rect">
            <a:avLst/>
          </a:prstGeom>
          <a:noFill/>
        </p:spPr>
        <p:txBody>
          <a:bodyPr wrap="square" anchor="t" lIns="45720" rIns="45720" tIns="18288" bIns="18288">
            <a:spAutoFit/>
          </a:bodyPr>
          <a:lstStyle/>
          <a:p>
            <a:r>
              <a:rPr sz="2200" b="1" i="0">
                <a:solidFill>
                  <a:srgbClr val="8A1F25"/>
                </a:solidFill>
                <a:latin typeface="Arial"/>
              </a:rPr>
              <a:t>What went wrong? What’s the right answer?</a:t>
            </a:r>
          </a:p>
        </p:txBody>
      </p:sp>
      <p:pic>
        <p:nvPicPr>
          <p:cNvPr id="17" name="Picture 16" descr="facepalm.png"/>
          <p:cNvPicPr>
            <a:picLocks noChangeAspect="1"/>
          </p:cNvPicPr>
          <p:nvPr/>
        </p:nvPicPr>
        <p:blipFill>
          <a:blip r:embed="rId2"/>
          <a:stretch>
            <a:fillRect/>
          </a:stretch>
        </p:blipFill>
        <p:spPr>
          <a:xfrm>
            <a:off x="7985455" y="3249354"/>
            <a:ext cx="3931920" cy="3608645"/>
          </a:xfrm>
          <a:prstGeom prst="rect">
            <a:avLst/>
          </a:prstGeom>
        </p:spPr>
      </p:pic>
      <p:pic>
        <p:nvPicPr>
          <p:cNvPr id="18" name="Picture 17"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9" name="TextBox 18"/>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8/12</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8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FFE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FFE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2482596" cy="384048"/>
          </a:xfrm>
          <a:prstGeom prst="roundRect">
            <a:avLst>
              <a:gd name="adj" fmla="val 50000"/>
            </a:avLst>
          </a:prstGeom>
          <a:solidFill>
            <a:srgbClr val="F2C20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2A1060"/>
                </a:solidFill>
                <a:latin typeface="Arial"/>
              </a:rPr>
              <a:t>WATCH MR DJ SOLVE</a:t>
            </a:r>
          </a:p>
        </p:txBody>
      </p:sp>
      <p:sp>
        <p:nvSpPr>
          <p:cNvPr id="6" name="Rounded Rectangle 5"/>
          <p:cNvSpPr/>
          <p:nvPr/>
        </p:nvSpPr>
        <p:spPr>
          <a:xfrm>
            <a:off x="9603943" y="457200"/>
            <a:ext cx="1993391"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Copy the steps</a:t>
            </a:r>
          </a:p>
        </p:txBody>
      </p:sp>
      <p:sp>
        <p:nvSpPr>
          <p:cNvPr id="7" name="TextBox 6"/>
          <p:cNvSpPr txBox="1"/>
          <p:nvPr/>
        </p:nvSpPr>
        <p:spPr>
          <a:xfrm>
            <a:off x="658368" y="1024128"/>
            <a:ext cx="7132320" cy="822960"/>
          </a:xfrm>
          <a:prstGeom prst="rect">
            <a:avLst/>
          </a:prstGeom>
          <a:noFill/>
        </p:spPr>
        <p:txBody>
          <a:bodyPr wrap="square" anchor="ctr" lIns="45720" rIns="45720" tIns="18288" bIns="18288">
            <a:spAutoFit/>
          </a:bodyPr>
          <a:lstStyle/>
          <a:p>
            <a:r>
              <a:rPr sz="2200" b="1" i="0">
                <a:solidFill>
                  <a:srgbClr val="2A1060"/>
                </a:solidFill>
                <a:latin typeface="Arial"/>
              </a:rPr>
              <a:t>Find the volume by counting layers: a 5 × 2 × 3 prism.</a:t>
            </a:r>
          </a:p>
        </p:txBody>
      </p:sp>
      <p:sp>
        <p:nvSpPr>
          <p:cNvPr id="8" name="Rounded Rectangle 7"/>
          <p:cNvSpPr/>
          <p:nvPr/>
        </p:nvSpPr>
        <p:spPr>
          <a:xfrm>
            <a:off x="658368" y="19659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804672" y="20939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10" name="TextBox 9"/>
          <p:cNvSpPr txBox="1"/>
          <p:nvPr/>
        </p:nvSpPr>
        <p:spPr>
          <a:xfrm>
            <a:off x="1325880" y="203911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The base layer is 5 × 2 = 10 cubes.</a:t>
            </a:r>
          </a:p>
        </p:txBody>
      </p:sp>
      <p:sp>
        <p:nvSpPr>
          <p:cNvPr id="11" name="Rounded Rectangle 10"/>
          <p:cNvSpPr/>
          <p:nvPr/>
        </p:nvSpPr>
        <p:spPr>
          <a:xfrm>
            <a:off x="658368" y="2770632"/>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804672" y="2898648"/>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3" name="TextBox 12"/>
          <p:cNvSpPr txBox="1"/>
          <p:nvPr/>
        </p:nvSpPr>
        <p:spPr>
          <a:xfrm>
            <a:off x="1325880" y="2843784"/>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Three layers, so 30 cubic units.</a:t>
            </a:r>
          </a:p>
        </p:txBody>
      </p:sp>
      <p:sp>
        <p:nvSpPr>
          <p:cNvPr id="14" name="Rounded Rectangle 13"/>
          <p:cNvSpPr/>
          <p:nvPr/>
        </p:nvSpPr>
        <p:spPr>
          <a:xfrm>
            <a:off x="1874519" y="3648456"/>
            <a:ext cx="3291840" cy="566928"/>
          </a:xfrm>
          <a:prstGeom prst="roundRect">
            <a:avLst>
              <a:gd name="adj" fmla="val 25000"/>
            </a:avLst>
          </a:prstGeom>
          <a:solidFill>
            <a:srgbClr val="FFFFFF"/>
          </a:solidFill>
          <a:ln w="38100">
            <a:solidFill>
              <a:srgbClr val="7E03F2"/>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2200" b="1" i="0">
                <a:solidFill>
                  <a:srgbClr val="7E03F2"/>
                </a:solidFill>
                <a:latin typeface="Arial"/>
              </a:rPr>
              <a:t>30 cubic units</a:t>
            </a:r>
          </a:p>
        </p:txBody>
      </p:sp>
      <p:sp>
        <p:nvSpPr>
          <p:cNvPr id="15" name="TextBox 14"/>
          <p:cNvSpPr txBox="1"/>
          <p:nvPr/>
        </p:nvSpPr>
        <p:spPr>
          <a:xfrm>
            <a:off x="658368" y="3703320"/>
            <a:ext cx="1280160" cy="457200"/>
          </a:xfrm>
          <a:prstGeom prst="rect">
            <a:avLst/>
          </a:prstGeom>
          <a:noFill/>
        </p:spPr>
        <p:txBody>
          <a:bodyPr wrap="square" anchor="t" lIns="45720" rIns="45720" tIns="18288" bIns="18288">
            <a:spAutoFit/>
          </a:bodyPr>
          <a:lstStyle/>
          <a:p>
            <a:r>
              <a:rPr sz="2200" b="1" i="0">
                <a:solidFill>
                  <a:srgbClr val="2A1060"/>
                </a:solidFill>
                <a:latin typeface="Arial"/>
              </a:rPr>
              <a:t>Answer:</a:t>
            </a:r>
          </a:p>
        </p:txBody>
      </p:sp>
      <p:pic>
        <p:nvPicPr>
          <p:cNvPr id="16" name="Picture 15" descr="showing.png"/>
          <p:cNvPicPr>
            <a:picLocks noChangeAspect="1"/>
          </p:cNvPicPr>
          <p:nvPr/>
        </p:nvPicPr>
        <p:blipFill>
          <a:blip r:embed="rId2"/>
          <a:stretch>
            <a:fillRect/>
          </a:stretch>
        </p:blipFill>
        <p:spPr>
          <a:xfrm>
            <a:off x="7985455" y="3207474"/>
            <a:ext cx="3931920" cy="3650525"/>
          </a:xfrm>
          <a:prstGeom prst="rect">
            <a:avLst/>
          </a:prstGeom>
        </p:spPr>
      </p:pic>
      <p:pic>
        <p:nvPicPr>
          <p:cNvPr id="17" name="Picture 16"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8" name="TextBox 17"/>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9/12</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EDE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E3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495044" cy="384048"/>
          </a:xfrm>
          <a:prstGeom prst="roundRect">
            <a:avLst>
              <a:gd name="adj" fmla="val 50000"/>
            </a:avLst>
          </a:prstGeom>
          <a:solidFill>
            <a:srgbClr val="7E03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YOUR TURN</a:t>
            </a:r>
          </a:p>
        </p:txBody>
      </p:sp>
      <p:sp>
        <p:nvSpPr>
          <p:cNvPr id="6" name="Rounded Rectangle 5"/>
          <p:cNvSpPr/>
          <p:nvPr/>
        </p:nvSpPr>
        <p:spPr>
          <a:xfrm>
            <a:off x="9494215" y="457200"/>
            <a:ext cx="2103120"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Whiteboards up!</a:t>
            </a:r>
          </a:p>
        </p:txBody>
      </p:sp>
      <p:sp>
        <p:nvSpPr>
          <p:cNvPr id="7" name="TextBox 6"/>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Pick your pepper!</a:t>
            </a:r>
          </a:p>
        </p:txBody>
      </p:sp>
      <p:sp>
        <p:nvSpPr>
          <p:cNvPr id="8" name="Rounded Rectangle 7"/>
          <p:cNvSpPr/>
          <p:nvPr/>
        </p:nvSpPr>
        <p:spPr>
          <a:xfrm>
            <a:off x="658368" y="2103120"/>
            <a:ext cx="3472586" cy="3977639"/>
          </a:xfrm>
          <a:prstGeom prst="roundRect">
            <a:avLst>
              <a:gd name="adj" fmla="val 10000"/>
            </a:avLst>
          </a:prstGeom>
          <a:solidFill>
            <a:srgbClr val="E8F7EC"/>
          </a:solidFill>
          <a:ln w="44450">
            <a:solidFill>
              <a:srgbClr val="1F9D5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mild.png"/>
          <p:cNvPicPr>
            <a:picLocks noChangeAspect="1"/>
          </p:cNvPicPr>
          <p:nvPr/>
        </p:nvPicPr>
        <p:blipFill>
          <a:blip r:embed="rId2"/>
          <a:stretch>
            <a:fillRect/>
          </a:stretch>
        </p:blipFill>
        <p:spPr>
          <a:xfrm>
            <a:off x="886968" y="2240280"/>
            <a:ext cx="800100" cy="640080"/>
          </a:xfrm>
          <a:prstGeom prst="rect">
            <a:avLst/>
          </a:prstGeom>
        </p:spPr>
      </p:pic>
      <p:sp>
        <p:nvSpPr>
          <p:cNvPr id="10" name="Rounded Rectangle 9"/>
          <p:cNvSpPr/>
          <p:nvPr/>
        </p:nvSpPr>
        <p:spPr>
          <a:xfrm>
            <a:off x="886968" y="3127248"/>
            <a:ext cx="1545336" cy="365760"/>
          </a:xfrm>
          <a:prstGeom prst="roundRect">
            <a:avLst>
              <a:gd name="adj" fmla="val 50000"/>
            </a:avLst>
          </a:prstGeom>
          <a:solidFill>
            <a:srgbClr val="1F9D5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MILD</a:t>
            </a:r>
          </a:p>
        </p:txBody>
      </p:sp>
      <p:sp>
        <p:nvSpPr>
          <p:cNvPr id="11" name="TextBox 10"/>
          <p:cNvSpPr txBox="1"/>
          <p:nvPr/>
        </p:nvSpPr>
        <p:spPr>
          <a:xfrm>
            <a:off x="859536" y="3611880"/>
            <a:ext cx="3106826" cy="2011680"/>
          </a:xfrm>
          <a:prstGeom prst="rect">
            <a:avLst/>
          </a:prstGeom>
          <a:noFill/>
        </p:spPr>
        <p:txBody>
          <a:bodyPr wrap="square" anchor="t" lIns="45720" rIns="45720" tIns="18288" bIns="18288">
            <a:spAutoFit/>
          </a:bodyPr>
          <a:lstStyle/>
          <a:p>
            <a:r>
              <a:rPr sz="1700" b="0" i="0">
                <a:solidFill>
                  <a:srgbClr val="22123F"/>
                </a:solidFill>
                <a:latin typeface="Arial"/>
              </a:rPr>
              <a:t>Find the volume by counting layers: a 4 × 3 × 2 prism.</a:t>
            </a:r>
          </a:p>
        </p:txBody>
      </p:sp>
      <p:sp>
        <p:nvSpPr>
          <p:cNvPr id="12" name="TextBox 11"/>
          <p:cNvSpPr txBox="1"/>
          <p:nvPr/>
        </p:nvSpPr>
        <p:spPr>
          <a:xfrm>
            <a:off x="859536" y="5669280"/>
            <a:ext cx="3106826" cy="320040"/>
          </a:xfrm>
          <a:prstGeom prst="rect">
            <a:avLst/>
          </a:prstGeom>
          <a:noFill/>
        </p:spPr>
        <p:txBody>
          <a:bodyPr wrap="square" anchor="t" lIns="45720" rIns="45720" tIns="18288" bIns="18288">
            <a:spAutoFit/>
          </a:bodyPr>
          <a:lstStyle/>
          <a:p>
            <a:r>
              <a:rPr sz="1200" b="1" i="0">
                <a:solidFill>
                  <a:srgbClr val="6F6589"/>
                </a:solidFill>
                <a:latin typeface="Arial"/>
              </a:rPr>
              <a:t>#1 on your practice sheet</a:t>
            </a:r>
          </a:p>
        </p:txBody>
      </p:sp>
      <p:sp>
        <p:nvSpPr>
          <p:cNvPr id="13" name="Rounded Rectangle 12"/>
          <p:cNvSpPr/>
          <p:nvPr/>
        </p:nvSpPr>
        <p:spPr>
          <a:xfrm>
            <a:off x="4359554" y="2103120"/>
            <a:ext cx="3472586" cy="3977639"/>
          </a:xfrm>
          <a:prstGeom prst="roundRect">
            <a:avLst>
              <a:gd name="adj" fmla="val 10000"/>
            </a:avLst>
          </a:prstGeom>
          <a:solidFill>
            <a:srgbClr val="FFF1E3"/>
          </a:solidFill>
          <a:ln w="44450">
            <a:solidFill>
              <a:srgbClr val="F07A1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4" name="Picture 13" descr="medium.png"/>
          <p:cNvPicPr>
            <a:picLocks noChangeAspect="1"/>
          </p:cNvPicPr>
          <p:nvPr/>
        </p:nvPicPr>
        <p:blipFill>
          <a:blip r:embed="rId3"/>
          <a:stretch>
            <a:fillRect/>
          </a:stretch>
        </p:blipFill>
        <p:spPr>
          <a:xfrm>
            <a:off x="4588154" y="2240280"/>
            <a:ext cx="777240" cy="777240"/>
          </a:xfrm>
          <a:prstGeom prst="rect">
            <a:avLst/>
          </a:prstGeom>
        </p:spPr>
      </p:pic>
      <p:sp>
        <p:nvSpPr>
          <p:cNvPr id="15" name="Rounded Rectangle 14"/>
          <p:cNvSpPr/>
          <p:nvPr/>
        </p:nvSpPr>
        <p:spPr>
          <a:xfrm>
            <a:off x="4588154" y="3127248"/>
            <a:ext cx="1746504" cy="365760"/>
          </a:xfrm>
          <a:prstGeom prst="roundRect">
            <a:avLst>
              <a:gd name="adj" fmla="val 50000"/>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MEDIUM</a:t>
            </a:r>
          </a:p>
        </p:txBody>
      </p:sp>
      <p:sp>
        <p:nvSpPr>
          <p:cNvPr id="16" name="TextBox 15"/>
          <p:cNvSpPr txBox="1"/>
          <p:nvPr/>
        </p:nvSpPr>
        <p:spPr>
          <a:xfrm>
            <a:off x="4560722" y="3611880"/>
            <a:ext cx="3106826" cy="2011680"/>
          </a:xfrm>
          <a:prstGeom prst="rect">
            <a:avLst/>
          </a:prstGeom>
          <a:noFill/>
        </p:spPr>
        <p:txBody>
          <a:bodyPr wrap="square" anchor="t" lIns="45720" rIns="45720" tIns="18288" bIns="18288">
            <a:spAutoFit/>
          </a:bodyPr>
          <a:lstStyle/>
          <a:p>
            <a:r>
              <a:rPr sz="1700" b="0" i="0">
                <a:solidFill>
                  <a:srgbClr val="22123F"/>
                </a:solidFill>
                <a:latin typeface="Arial"/>
              </a:rPr>
              <a:t>Two solids are 6 × 2 × 2 and 4 × 3 × 2. Which holds more cubes?</a:t>
            </a:r>
          </a:p>
        </p:txBody>
      </p:sp>
      <p:sp>
        <p:nvSpPr>
          <p:cNvPr id="17" name="TextBox 16"/>
          <p:cNvSpPr txBox="1"/>
          <p:nvPr/>
        </p:nvSpPr>
        <p:spPr>
          <a:xfrm>
            <a:off x="4560722" y="5669280"/>
            <a:ext cx="3106826" cy="320040"/>
          </a:xfrm>
          <a:prstGeom prst="rect">
            <a:avLst/>
          </a:prstGeom>
          <a:noFill/>
        </p:spPr>
        <p:txBody>
          <a:bodyPr wrap="square" anchor="t" lIns="45720" rIns="45720" tIns="18288" bIns="18288">
            <a:spAutoFit/>
          </a:bodyPr>
          <a:lstStyle/>
          <a:p>
            <a:r>
              <a:rPr sz="1200" b="1" i="0">
                <a:solidFill>
                  <a:srgbClr val="6F6589"/>
                </a:solidFill>
                <a:latin typeface="Arial"/>
              </a:rPr>
              <a:t>#5 on your practice sheet</a:t>
            </a:r>
          </a:p>
        </p:txBody>
      </p:sp>
      <p:sp>
        <p:nvSpPr>
          <p:cNvPr id="18" name="Rounded Rectangle 17"/>
          <p:cNvSpPr/>
          <p:nvPr/>
        </p:nvSpPr>
        <p:spPr>
          <a:xfrm>
            <a:off x="8060740" y="2103120"/>
            <a:ext cx="3472586" cy="3977639"/>
          </a:xfrm>
          <a:prstGeom prst="roundRect">
            <a:avLst>
              <a:gd name="adj" fmla="val 10000"/>
            </a:avLst>
          </a:prstGeom>
          <a:solidFill>
            <a:srgbClr val="FDEBEC"/>
          </a:solidFill>
          <a:ln w="44450">
            <a:solidFill>
              <a:srgbClr val="D9363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9" name="Picture 18" descr="spicy.png"/>
          <p:cNvPicPr>
            <a:picLocks noChangeAspect="1"/>
          </p:cNvPicPr>
          <p:nvPr/>
        </p:nvPicPr>
        <p:blipFill>
          <a:blip r:embed="rId4"/>
          <a:stretch>
            <a:fillRect/>
          </a:stretch>
        </p:blipFill>
        <p:spPr>
          <a:xfrm>
            <a:off x="8289340" y="2240280"/>
            <a:ext cx="777240" cy="777240"/>
          </a:xfrm>
          <a:prstGeom prst="rect">
            <a:avLst/>
          </a:prstGeom>
        </p:spPr>
      </p:pic>
      <p:sp>
        <p:nvSpPr>
          <p:cNvPr id="20" name="Rounded Rectangle 19"/>
          <p:cNvSpPr/>
          <p:nvPr/>
        </p:nvSpPr>
        <p:spPr>
          <a:xfrm>
            <a:off x="8289340" y="3127248"/>
            <a:ext cx="1645920" cy="365760"/>
          </a:xfrm>
          <a:prstGeom prst="roundRect">
            <a:avLst>
              <a:gd name="adj" fmla="val 50000"/>
            </a:avLst>
          </a:prstGeom>
          <a:solidFill>
            <a:srgbClr val="D9363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SPICY</a:t>
            </a:r>
          </a:p>
        </p:txBody>
      </p:sp>
      <p:sp>
        <p:nvSpPr>
          <p:cNvPr id="21" name="TextBox 20"/>
          <p:cNvSpPr txBox="1"/>
          <p:nvPr/>
        </p:nvSpPr>
        <p:spPr>
          <a:xfrm>
            <a:off x="8261908" y="3611880"/>
            <a:ext cx="3106826" cy="2011680"/>
          </a:xfrm>
          <a:prstGeom prst="rect">
            <a:avLst/>
          </a:prstGeom>
          <a:noFill/>
        </p:spPr>
        <p:txBody>
          <a:bodyPr wrap="square" anchor="t" lIns="45720" rIns="45720" tIns="18288" bIns="18288">
            <a:spAutoFit/>
          </a:bodyPr>
          <a:lstStyle/>
          <a:p>
            <a:r>
              <a:rPr sz="1700" b="0" i="0">
                <a:solidFill>
                  <a:srgbClr val="22123F"/>
                </a:solidFill>
                <a:latin typeface="Arial"/>
              </a:rPr>
              <a:t>How many cubes are completely hidden in a 4 × 4 × 4? What shape do the hidden cubes make?</a:t>
            </a:r>
          </a:p>
        </p:txBody>
      </p:sp>
      <p:sp>
        <p:nvSpPr>
          <p:cNvPr id="22" name="TextBox 21"/>
          <p:cNvSpPr txBox="1"/>
          <p:nvPr/>
        </p:nvSpPr>
        <p:spPr>
          <a:xfrm>
            <a:off x="8261908" y="5669280"/>
            <a:ext cx="3106826" cy="320040"/>
          </a:xfrm>
          <a:prstGeom prst="rect">
            <a:avLst/>
          </a:prstGeom>
          <a:noFill/>
        </p:spPr>
        <p:txBody>
          <a:bodyPr wrap="square" anchor="t" lIns="45720" rIns="45720" tIns="18288" bIns="18288">
            <a:spAutoFit/>
          </a:bodyPr>
          <a:lstStyle/>
          <a:p>
            <a:r>
              <a:rPr sz="1200" b="1" i="0">
                <a:solidFill>
                  <a:srgbClr val="6F6589"/>
                </a:solidFill>
                <a:latin typeface="Arial"/>
              </a:rPr>
              <a:t>#6 on your practice sheet</a:t>
            </a:r>
          </a:p>
        </p:txBody>
      </p:sp>
      <p:pic>
        <p:nvPicPr>
          <p:cNvPr id="23" name="Picture 22" descr="apple-touch-icon.png"/>
          <p:cNvPicPr>
            <a:picLocks noChangeAspect="1"/>
          </p:cNvPicPr>
          <p:nvPr/>
        </p:nvPicPr>
        <p:blipFill>
          <a:blip r:embed="rId5"/>
          <a:stretch>
            <a:fillRect/>
          </a:stretch>
        </p:blipFill>
        <p:spPr>
          <a:xfrm>
            <a:off x="658368" y="6428232"/>
            <a:ext cx="256032" cy="256032"/>
          </a:xfrm>
          <a:prstGeom prst="rect">
            <a:avLst/>
          </a:prstGeom>
        </p:spPr>
      </p:pic>
      <p:sp>
        <p:nvSpPr>
          <p:cNvPr id="24" name="TextBox 23"/>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10/12</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ED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658368" y="457200"/>
            <a:ext cx="2112264" cy="384048"/>
          </a:xfrm>
          <a:prstGeom prst="roundRect">
            <a:avLst>
              <a:gd name="adj" fmla="val 50000"/>
            </a:avLst>
          </a:prstGeom>
          <a:solidFill>
            <a:srgbClr val="7E03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QUICK CHECK-IN</a:t>
            </a:r>
          </a:p>
        </p:txBody>
      </p:sp>
      <p:sp>
        <p:nvSpPr>
          <p:cNvPr id="4" name="Rounded Rectangle 3"/>
          <p:cNvSpPr/>
          <p:nvPr/>
        </p:nvSpPr>
        <p:spPr>
          <a:xfrm>
            <a:off x="8945575" y="457200"/>
            <a:ext cx="2651760"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Show me your fingers</a:t>
            </a:r>
          </a:p>
        </p:txBody>
      </p:sp>
      <p:sp>
        <p:nvSpPr>
          <p:cNvPr id="5" name="TextBox 4"/>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How’s it going?</a:t>
            </a:r>
          </a:p>
        </p:txBody>
      </p:sp>
      <p:sp>
        <p:nvSpPr>
          <p:cNvPr id="6" name="Rounded Rectangle 5"/>
          <p:cNvSpPr/>
          <p:nvPr/>
        </p:nvSpPr>
        <p:spPr>
          <a:xfrm>
            <a:off x="658368" y="2103120"/>
            <a:ext cx="3472586" cy="4023360"/>
          </a:xfrm>
          <a:prstGeom prst="roundRect">
            <a:avLst>
              <a:gd name="adj" fmla="val 10000"/>
            </a:avLst>
          </a:prstGeom>
          <a:solidFill>
            <a:srgbClr val="FFFFFF"/>
          </a:solidFill>
          <a:ln w="44450">
            <a:solidFill>
              <a:srgbClr val="1F9D5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7" name="Picture 6" descr="thumbsup.png"/>
          <p:cNvPicPr>
            <a:picLocks noChangeAspect="1"/>
          </p:cNvPicPr>
          <p:nvPr/>
        </p:nvPicPr>
        <p:blipFill>
          <a:blip r:embed="rId2"/>
          <a:stretch>
            <a:fillRect/>
          </a:stretch>
        </p:blipFill>
        <p:spPr>
          <a:xfrm>
            <a:off x="1310239" y="2240280"/>
            <a:ext cx="2168842" cy="2514600"/>
          </a:xfrm>
          <a:prstGeom prst="rect">
            <a:avLst/>
          </a:prstGeom>
        </p:spPr>
      </p:pic>
      <p:sp>
        <p:nvSpPr>
          <p:cNvPr id="8" name="TextBox 7"/>
          <p:cNvSpPr txBox="1"/>
          <p:nvPr/>
        </p:nvSpPr>
        <p:spPr>
          <a:xfrm>
            <a:off x="658368" y="4846320"/>
            <a:ext cx="3472586" cy="457200"/>
          </a:xfrm>
          <a:prstGeom prst="rect">
            <a:avLst/>
          </a:prstGeom>
          <a:noFill/>
        </p:spPr>
        <p:txBody>
          <a:bodyPr wrap="square" anchor="t" lIns="45720" rIns="45720" tIns="18288" bIns="18288">
            <a:spAutoFit/>
          </a:bodyPr>
          <a:lstStyle/>
          <a:p>
            <a:pPr algn="ctr"/>
            <a:r>
              <a:rPr sz="2600" b="1" i="0">
                <a:solidFill>
                  <a:srgbClr val="1F9D55"/>
                </a:solidFill>
                <a:latin typeface="Arial"/>
              </a:rPr>
              <a:t>3 · Got it!</a:t>
            </a:r>
          </a:p>
        </p:txBody>
      </p:sp>
      <p:sp>
        <p:nvSpPr>
          <p:cNvPr id="9" name="TextBox 8"/>
          <p:cNvSpPr txBox="1"/>
          <p:nvPr/>
        </p:nvSpPr>
        <p:spPr>
          <a:xfrm>
            <a:off x="658368" y="5349240"/>
            <a:ext cx="3472586" cy="365760"/>
          </a:xfrm>
          <a:prstGeom prst="rect">
            <a:avLst/>
          </a:prstGeom>
          <a:noFill/>
        </p:spPr>
        <p:txBody>
          <a:bodyPr wrap="square" anchor="t" lIns="45720" rIns="45720" tIns="18288" bIns="18288">
            <a:spAutoFit/>
          </a:bodyPr>
          <a:lstStyle/>
          <a:p>
            <a:pPr algn="ctr"/>
            <a:r>
              <a:rPr sz="1600" b="0" i="0">
                <a:solidFill>
                  <a:srgbClr val="4B4266"/>
                </a:solidFill>
                <a:latin typeface="Arial"/>
              </a:rPr>
              <a:t>I could teach it</a:t>
            </a:r>
          </a:p>
        </p:txBody>
      </p:sp>
      <p:sp>
        <p:nvSpPr>
          <p:cNvPr id="10" name="Rounded Rectangle 9"/>
          <p:cNvSpPr/>
          <p:nvPr/>
        </p:nvSpPr>
        <p:spPr>
          <a:xfrm>
            <a:off x="4359554" y="2103120"/>
            <a:ext cx="3472586" cy="4023360"/>
          </a:xfrm>
          <a:prstGeom prst="roundRect">
            <a:avLst>
              <a:gd name="adj" fmla="val 10000"/>
            </a:avLst>
          </a:prstGeom>
          <a:solidFill>
            <a:srgbClr val="FFFFFF"/>
          </a:solidFill>
          <a:ln w="44450">
            <a:solidFill>
              <a:srgbClr val="F07A1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wondering.png"/>
          <p:cNvPicPr>
            <a:picLocks noChangeAspect="1"/>
          </p:cNvPicPr>
          <p:nvPr/>
        </p:nvPicPr>
        <p:blipFill>
          <a:blip r:embed="rId3"/>
          <a:stretch>
            <a:fillRect/>
          </a:stretch>
        </p:blipFill>
        <p:spPr>
          <a:xfrm>
            <a:off x="5278602" y="2240280"/>
            <a:ext cx="1634490" cy="2514600"/>
          </a:xfrm>
          <a:prstGeom prst="rect">
            <a:avLst/>
          </a:prstGeom>
        </p:spPr>
      </p:pic>
      <p:sp>
        <p:nvSpPr>
          <p:cNvPr id="12" name="TextBox 11"/>
          <p:cNvSpPr txBox="1"/>
          <p:nvPr/>
        </p:nvSpPr>
        <p:spPr>
          <a:xfrm>
            <a:off x="4359554" y="4846320"/>
            <a:ext cx="3472586" cy="457200"/>
          </a:xfrm>
          <a:prstGeom prst="rect">
            <a:avLst/>
          </a:prstGeom>
          <a:noFill/>
        </p:spPr>
        <p:txBody>
          <a:bodyPr wrap="square" anchor="t" lIns="45720" rIns="45720" tIns="18288" bIns="18288">
            <a:spAutoFit/>
          </a:bodyPr>
          <a:lstStyle/>
          <a:p>
            <a:pPr algn="ctr"/>
            <a:r>
              <a:rPr sz="2600" b="1" i="0">
                <a:solidFill>
                  <a:srgbClr val="F07A10"/>
                </a:solidFill>
                <a:latin typeface="Arial"/>
              </a:rPr>
              <a:t>2 · Almost</a:t>
            </a:r>
          </a:p>
        </p:txBody>
      </p:sp>
      <p:sp>
        <p:nvSpPr>
          <p:cNvPr id="13" name="TextBox 12"/>
          <p:cNvSpPr txBox="1"/>
          <p:nvPr/>
        </p:nvSpPr>
        <p:spPr>
          <a:xfrm>
            <a:off x="4359554" y="5349240"/>
            <a:ext cx="3472586" cy="365760"/>
          </a:xfrm>
          <a:prstGeom prst="rect">
            <a:avLst/>
          </a:prstGeom>
          <a:noFill/>
        </p:spPr>
        <p:txBody>
          <a:bodyPr wrap="square" anchor="t" lIns="45720" rIns="45720" tIns="18288" bIns="18288">
            <a:spAutoFit/>
          </a:bodyPr>
          <a:lstStyle/>
          <a:p>
            <a:pPr algn="ctr"/>
            <a:r>
              <a:rPr sz="1600" b="0" i="0">
                <a:solidFill>
                  <a:srgbClr val="4B4266"/>
                </a:solidFill>
                <a:latin typeface="Arial"/>
              </a:rPr>
              <a:t>One more example, please</a:t>
            </a:r>
          </a:p>
        </p:txBody>
      </p:sp>
      <p:sp>
        <p:nvSpPr>
          <p:cNvPr id="14" name="Rounded Rectangle 13"/>
          <p:cNvSpPr/>
          <p:nvPr/>
        </p:nvSpPr>
        <p:spPr>
          <a:xfrm>
            <a:off x="8060740" y="2103120"/>
            <a:ext cx="3472586" cy="4023360"/>
          </a:xfrm>
          <a:prstGeom prst="roundRect">
            <a:avLst>
              <a:gd name="adj" fmla="val 10000"/>
            </a:avLst>
          </a:prstGeom>
          <a:solidFill>
            <a:srgbClr val="FFFFFF"/>
          </a:solidFill>
          <a:ln w="44450">
            <a:solidFill>
              <a:srgbClr val="D9363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5" name="Picture 14" descr="thinking.png"/>
          <p:cNvPicPr>
            <a:picLocks noChangeAspect="1"/>
          </p:cNvPicPr>
          <p:nvPr/>
        </p:nvPicPr>
        <p:blipFill>
          <a:blip r:embed="rId4"/>
          <a:stretch>
            <a:fillRect/>
          </a:stretch>
        </p:blipFill>
        <p:spPr>
          <a:xfrm>
            <a:off x="8775477" y="2240280"/>
            <a:ext cx="2043112" cy="2514600"/>
          </a:xfrm>
          <a:prstGeom prst="rect">
            <a:avLst/>
          </a:prstGeom>
        </p:spPr>
      </p:pic>
      <p:sp>
        <p:nvSpPr>
          <p:cNvPr id="16" name="TextBox 15"/>
          <p:cNvSpPr txBox="1"/>
          <p:nvPr/>
        </p:nvSpPr>
        <p:spPr>
          <a:xfrm>
            <a:off x="8060740" y="4846320"/>
            <a:ext cx="3472586" cy="457200"/>
          </a:xfrm>
          <a:prstGeom prst="rect">
            <a:avLst/>
          </a:prstGeom>
          <a:noFill/>
        </p:spPr>
        <p:txBody>
          <a:bodyPr wrap="square" anchor="t" lIns="45720" rIns="45720" tIns="18288" bIns="18288">
            <a:spAutoFit/>
          </a:bodyPr>
          <a:lstStyle/>
          <a:p>
            <a:pPr algn="ctr"/>
            <a:r>
              <a:rPr sz="2600" b="1" i="0">
                <a:solidFill>
                  <a:srgbClr val="D9363E"/>
                </a:solidFill>
                <a:latin typeface="Arial"/>
              </a:rPr>
              <a:t>1 · Not yet</a:t>
            </a:r>
          </a:p>
        </p:txBody>
      </p:sp>
      <p:sp>
        <p:nvSpPr>
          <p:cNvPr id="17" name="TextBox 16"/>
          <p:cNvSpPr txBox="1"/>
          <p:nvPr/>
        </p:nvSpPr>
        <p:spPr>
          <a:xfrm>
            <a:off x="8060740" y="5349240"/>
            <a:ext cx="3472586" cy="365760"/>
          </a:xfrm>
          <a:prstGeom prst="rect">
            <a:avLst/>
          </a:prstGeom>
          <a:noFill/>
        </p:spPr>
        <p:txBody>
          <a:bodyPr wrap="square" anchor="t" lIns="45720" rIns="45720" tIns="18288" bIns="18288">
            <a:spAutoFit/>
          </a:bodyPr>
          <a:lstStyle/>
          <a:p>
            <a:pPr algn="ctr"/>
            <a:r>
              <a:rPr sz="1600" b="0" i="0">
                <a:solidFill>
                  <a:srgbClr val="4B4266"/>
                </a:solidFill>
                <a:latin typeface="Arial"/>
              </a:rPr>
              <a:t>I need some help</a:t>
            </a:r>
          </a:p>
        </p:txBody>
      </p:sp>
      <p:pic>
        <p:nvPicPr>
          <p:cNvPr id="18" name="Picture 17" descr="apple-touch-icon.png"/>
          <p:cNvPicPr>
            <a:picLocks noChangeAspect="1"/>
          </p:cNvPicPr>
          <p:nvPr/>
        </p:nvPicPr>
        <p:blipFill>
          <a:blip r:embed="rId5"/>
          <a:stretch>
            <a:fillRect/>
          </a:stretch>
        </p:blipFill>
        <p:spPr>
          <a:xfrm>
            <a:off x="658368" y="6428232"/>
            <a:ext cx="256032" cy="256032"/>
          </a:xfrm>
          <a:prstGeom prst="rect">
            <a:avLst/>
          </a:prstGeom>
        </p:spPr>
      </p:pic>
      <p:sp>
        <p:nvSpPr>
          <p:cNvPr id="19" name="TextBox 18"/>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11/12</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7E03F2"/>
              </a:gs>
              <a:gs pos="100000">
                <a:srgbClr val="0049D2"/>
              </a:gs>
            </a:gsLst>
            <a:lin scaled="0" ang="201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apple-touch-icon.png"/>
          <p:cNvPicPr>
            <a:picLocks noChangeAspect="1"/>
          </p:cNvPicPr>
          <p:nvPr/>
        </p:nvPicPr>
        <p:blipFill>
          <a:blip r:embed="rId2"/>
          <a:stretch>
            <a:fillRect/>
          </a:stretch>
        </p:blipFill>
        <p:spPr>
          <a:xfrm>
            <a:off x="685800" y="502920"/>
            <a:ext cx="438912" cy="438912"/>
          </a:xfrm>
          <a:prstGeom prst="rect">
            <a:avLst/>
          </a:prstGeom>
        </p:spPr>
      </p:pic>
      <p:sp>
        <p:nvSpPr>
          <p:cNvPr id="4" name="TextBox 3"/>
          <p:cNvSpPr txBox="1"/>
          <p:nvPr/>
        </p:nvSpPr>
        <p:spPr>
          <a:xfrm>
            <a:off x="1207008" y="521208"/>
            <a:ext cx="4572000" cy="411480"/>
          </a:xfrm>
          <a:prstGeom prst="rect">
            <a:avLst/>
          </a:prstGeom>
          <a:noFill/>
        </p:spPr>
        <p:txBody>
          <a:bodyPr wrap="square" anchor="t" lIns="45720" rIns="45720" tIns="18288" bIns="18288">
            <a:spAutoFit/>
          </a:bodyPr>
          <a:lstStyle/>
          <a:p>
            <a:r>
              <a:rPr sz="2200" b="1" i="0">
                <a:solidFill>
                  <a:srgbClr val="FFFFFF"/>
                </a:solidFill>
                <a:latin typeface="Arial"/>
              </a:rPr>
              <a:t>MATH WITH </a:t>
            </a:r>
            <a:r>
              <a:rPr sz="2200" b="1" i="0">
                <a:solidFill>
                  <a:srgbClr val="FCD604"/>
                </a:solidFill>
                <a:latin typeface="Arial"/>
              </a:rPr>
              <a:t>MR DJ</a:t>
            </a:r>
          </a:p>
        </p:txBody>
      </p:sp>
      <p:sp>
        <p:nvSpPr>
          <p:cNvPr id="5" name="TextBox 4"/>
          <p:cNvSpPr txBox="1"/>
          <p:nvPr/>
        </p:nvSpPr>
        <p:spPr>
          <a:xfrm>
            <a:off x="685800" y="1234440"/>
            <a:ext cx="6400800" cy="1097280"/>
          </a:xfrm>
          <a:prstGeom prst="rect">
            <a:avLst/>
          </a:prstGeom>
          <a:noFill/>
        </p:spPr>
        <p:txBody>
          <a:bodyPr wrap="square" anchor="t" lIns="45720" rIns="45720" tIns="18288" bIns="18288">
            <a:spAutoFit/>
          </a:bodyPr>
          <a:lstStyle/>
          <a:p>
            <a:r>
              <a:rPr sz="6000" b="1" i="0">
                <a:solidFill>
                  <a:srgbClr val="FFFFFF"/>
                </a:solidFill>
                <a:latin typeface="Arial"/>
              </a:rPr>
              <a:t>NOW YOU!</a:t>
            </a:r>
          </a:p>
        </p:txBody>
      </p:sp>
      <p:sp>
        <p:nvSpPr>
          <p:cNvPr id="6" name="Rounded Rectangle 5"/>
          <p:cNvSpPr/>
          <p:nvPr/>
        </p:nvSpPr>
        <p:spPr>
          <a:xfrm>
            <a:off x="658368" y="2468880"/>
            <a:ext cx="6492240" cy="932688"/>
          </a:xfrm>
          <a:prstGeom prst="roundRect">
            <a:avLst>
              <a:gd name="adj" fmla="val 20000"/>
            </a:avLst>
          </a:prstGeom>
          <a:solidFill>
            <a:srgbClr val="5E2B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41248" y="2523744"/>
            <a:ext cx="6126480" cy="841248"/>
          </a:xfrm>
          <a:prstGeom prst="rect">
            <a:avLst/>
          </a:prstGeom>
          <a:noFill/>
        </p:spPr>
        <p:txBody>
          <a:bodyPr wrap="square" anchor="ctr" lIns="45720" rIns="45720" tIns="18288" bIns="18288">
            <a:spAutoFit/>
          </a:bodyPr>
          <a:lstStyle/>
          <a:p>
            <a:r>
              <a:rPr sz="1800" b="1" i="0">
                <a:solidFill>
                  <a:srgbClr val="FCD604"/>
                </a:solidFill>
                <a:latin typeface="Arial"/>
              </a:rPr>
              <a:t>Practice sheet: </a:t>
            </a:r>
            <a:r>
              <a:rPr sz="1800" b="0" i="0">
                <a:solidFill>
                  <a:srgbClr val="FFFFFF"/>
                </a:solidFill>
                <a:latin typeface="Arial"/>
              </a:rPr>
              <a:t>everyone does Mild &amp; Medium, then climb the peppers.</a:t>
            </a:r>
          </a:p>
        </p:txBody>
      </p:sp>
      <p:sp>
        <p:nvSpPr>
          <p:cNvPr id="8" name="Rounded Rectangle 7"/>
          <p:cNvSpPr/>
          <p:nvPr/>
        </p:nvSpPr>
        <p:spPr>
          <a:xfrm>
            <a:off x="658368" y="3529584"/>
            <a:ext cx="6492240" cy="932688"/>
          </a:xfrm>
          <a:prstGeom prst="roundRect">
            <a:avLst>
              <a:gd name="adj" fmla="val 20000"/>
            </a:avLst>
          </a:prstGeom>
          <a:solidFill>
            <a:srgbClr val="5E2B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41248" y="3584448"/>
            <a:ext cx="6126480" cy="841248"/>
          </a:xfrm>
          <a:prstGeom prst="rect">
            <a:avLst/>
          </a:prstGeom>
          <a:noFill/>
        </p:spPr>
        <p:txBody>
          <a:bodyPr wrap="square" anchor="ctr" lIns="45720" rIns="45720" tIns="18288" bIns="18288">
            <a:spAutoFit/>
          </a:bodyPr>
          <a:lstStyle/>
          <a:p>
            <a:r>
              <a:rPr sz="1800" b="1" i="0">
                <a:solidFill>
                  <a:srgbClr val="FCD604"/>
                </a:solidFill>
                <a:latin typeface="Arial"/>
              </a:rPr>
              <a:t>Stuck? </a:t>
            </a:r>
            <a:r>
              <a:rPr sz="1800" b="0" i="0">
                <a:solidFill>
                  <a:srgbClr val="FFFFFF"/>
                </a:solidFill>
                <a:latin typeface="Arial"/>
              </a:rPr>
              <a:t>Look back at Mr DJ’s example at the top of the sheet.</a:t>
            </a:r>
          </a:p>
        </p:txBody>
      </p:sp>
      <p:sp>
        <p:nvSpPr>
          <p:cNvPr id="10" name="Rounded Rectangle 9"/>
          <p:cNvSpPr/>
          <p:nvPr/>
        </p:nvSpPr>
        <p:spPr>
          <a:xfrm>
            <a:off x="658368" y="4590288"/>
            <a:ext cx="6492240" cy="932688"/>
          </a:xfrm>
          <a:prstGeom prst="roundRect">
            <a:avLst>
              <a:gd name="adj" fmla="val 20000"/>
            </a:avLst>
          </a:prstGeom>
          <a:solidFill>
            <a:srgbClr val="5E2B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41248" y="4645152"/>
            <a:ext cx="6126480" cy="841248"/>
          </a:xfrm>
          <a:prstGeom prst="rect">
            <a:avLst/>
          </a:prstGeom>
          <a:noFill/>
        </p:spPr>
        <p:txBody>
          <a:bodyPr wrap="square" anchor="ctr" lIns="45720" rIns="45720" tIns="18288" bIns="18288">
            <a:spAutoFit/>
          </a:bodyPr>
          <a:lstStyle/>
          <a:p>
            <a:r>
              <a:rPr sz="1800" b="1" i="0">
                <a:solidFill>
                  <a:srgbClr val="FCD604"/>
                </a:solidFill>
                <a:latin typeface="Arial"/>
              </a:rPr>
              <a:t>Need it again? </a:t>
            </a:r>
            <a:r>
              <a:rPr sz="1800" b="0" i="0">
                <a:solidFill>
                  <a:srgbClr val="FFFFFF"/>
                </a:solidFill>
                <a:latin typeface="Arial"/>
              </a:rPr>
              <a:t>Step-by-step videos on YouTube @MathWithMrDJ</a:t>
            </a:r>
          </a:p>
        </p:txBody>
      </p:sp>
      <p:sp>
        <p:nvSpPr>
          <p:cNvPr id="12" name="Rounded Rectangle 11"/>
          <p:cNvSpPr/>
          <p:nvPr/>
        </p:nvSpPr>
        <p:spPr>
          <a:xfrm>
            <a:off x="658368" y="5650992"/>
            <a:ext cx="6492240" cy="932688"/>
          </a:xfrm>
          <a:prstGeom prst="roundRect">
            <a:avLst>
              <a:gd name="adj" fmla="val 20000"/>
            </a:avLst>
          </a:prstGeom>
          <a:solidFill>
            <a:srgbClr val="5E2B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41248" y="5705856"/>
            <a:ext cx="6126480" cy="841248"/>
          </a:xfrm>
          <a:prstGeom prst="rect">
            <a:avLst/>
          </a:prstGeom>
          <a:noFill/>
        </p:spPr>
        <p:txBody>
          <a:bodyPr wrap="square" anchor="ctr" lIns="45720" rIns="45720" tIns="18288" bIns="18288">
            <a:spAutoFit/>
          </a:bodyPr>
          <a:lstStyle/>
          <a:p>
            <a:r>
              <a:rPr sz="1800" b="1" i="0">
                <a:solidFill>
                  <a:srgbClr val="FCD604"/>
                </a:solidFill>
                <a:latin typeface="Arial"/>
              </a:rPr>
              <a:t>Brain break: </a:t>
            </a:r>
            <a:r>
              <a:rPr sz="1800" b="0" i="0">
                <a:solidFill>
                  <a:srgbClr val="FFFFFF"/>
                </a:solidFill>
                <a:latin typeface="Arial"/>
              </a:rPr>
              <a:t>3 new daily puzzles at puzzles.mathwithmrdj.com</a:t>
            </a:r>
          </a:p>
        </p:txBody>
      </p:sp>
      <p:pic>
        <p:nvPicPr>
          <p:cNvPr id="14" name="Picture 13" descr="celebrate.png"/>
          <p:cNvPicPr>
            <a:picLocks noChangeAspect="1"/>
          </p:cNvPicPr>
          <p:nvPr/>
        </p:nvPicPr>
        <p:blipFill>
          <a:blip r:embed="rId3"/>
          <a:stretch>
            <a:fillRect/>
          </a:stretch>
        </p:blipFill>
        <p:spPr>
          <a:xfrm>
            <a:off x="7711135" y="3364928"/>
            <a:ext cx="4206240" cy="3493071"/>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Volume and cubic units: Lesson Slides (Grade 5)</dc:title>
  <dc:subject/>
  <dc:creator>Math With Mr DJ</dc:creator>
  <cp:keywords/>
  <dc:description>generated using python-pptx</dc:description>
  <cp:lastModifiedBy>Steve Canny</cp:lastModifiedBy>
  <cp:revision>1</cp:revision>
  <dcterms:created xsi:type="dcterms:W3CDTF">2026-01-01T00:00:00Z</dcterms:created>
  <dcterms:modified xsi:type="dcterms:W3CDTF">2026-01-01T00:00:00Z</dcterms:modified>
  <cp:category/>
</cp:coreProperties>
</file>