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the skill: every area problem reduces to shapes you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Hook — poll 40 vs 20. Do NOT resolve. The missing ÷ 2 is the single most common area error.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[3:00] Derive the halving rather than stating it — draw the enclosing rectangle so students SEE the half.</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[5:00] WE1 — resolve the hook. Then flag the reverse error: parallelograms and rectangles are NOT halved.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[7:00] WE2 — perpendicular height. If you have a triangle cut-out, tip it so the slant and height are visibly different lengths.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[11:00] The two strategies, plus the sanity check: a shape with a hole must have less area than the full rectangle.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[9:00] CFU — all-student response. Answer 32 square units. Watch for 6 × 10 × 4. Whiteboards: everyone tries Mild, then climbs. These are #1, #3,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[13:00] Launch the in-class practice sheet. 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6 · GEOMETRY</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400" b="1" i="0">
                <a:solidFill>
                  <a:srgbClr val="FFFFFF"/>
                </a:solidFill>
                <a:latin typeface="Arial"/>
              </a:rPr>
              <a:t>AREA BY COMPOSING &amp; DECOMPOSING</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find area of triangles by composing into rectangles or decomposing into triangles and other shapes and use to solve mathematical problems, find area of triangles by composing into rectangles or decomposing into triangles and other shapes and use to solve real-world problems, find area of quadrilaterals by composing into rectangles or decomposing into triangles and other shapes and use to solve mathematical problems, find area of quadrilaterals by composing into rectangles or decomposing into triangles and other shapes and use to solve real-world problems, find area of polygons by composing into rectangles or decomposing into triangles and other shapes and use to solve mathematical problems and find area of polygons by composing into rectangles or decomposing into triangles and other shapes and use to solve real-world problems.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Triangle: base 8, height 5</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Work it out silently.</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is it 40 or 20?</a:t>
            </a:r>
          </a:p>
        </p:txBody>
      </p:sp>
      <p:pic>
        <p:nvPicPr>
          <p:cNvPr id="14" name="Picture 13"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 triangle is HALF a rectangle</a:t>
            </a:r>
          </a:p>
        </p:txBody>
      </p:sp>
      <p:sp>
        <p:nvSpPr>
          <p:cNvPr id="8" name="Rounded Rectangle 7"/>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Draw the rectangle around it: same base, same height.</a:t>
            </a:r>
          </a:p>
        </p:txBody>
      </p:sp>
      <p:sp>
        <p:nvSpPr>
          <p:cNvPr id="11" name="Rounded Rectangle 10"/>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The triangle fills exactly half → A = (b × h) ÷ 2</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(8 × 5) ÷ 2 = 20</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Rectangle would be 40. The triangle is half of that.</a:t>
            </a:r>
          </a:p>
        </p:txBody>
      </p:sp>
      <p:sp>
        <p:nvSpPr>
          <p:cNvPr id="10" name="Rounded Rectangle 9"/>
          <p:cNvSpPr/>
          <p:nvPr/>
        </p:nvSpPr>
        <p:spPr>
          <a:xfrm>
            <a:off x="658368" y="3428999"/>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502151"/>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2" name="TextBox 11"/>
          <p:cNvSpPr txBox="1"/>
          <p:nvPr/>
        </p:nvSpPr>
        <p:spPr>
          <a:xfrm>
            <a:off x="868680" y="3758183"/>
            <a:ext cx="6720840" cy="502920"/>
          </a:xfrm>
          <a:prstGeom prst="rect">
            <a:avLst/>
          </a:prstGeom>
          <a:noFill/>
        </p:spPr>
        <p:txBody>
          <a:bodyPr wrap="square" anchor="t" lIns="45720" rIns="45720" tIns="18288" bIns="18288">
            <a:spAutoFit/>
          </a:bodyPr>
          <a:lstStyle/>
          <a:p>
            <a:r>
              <a:rPr sz="2200" b="1" i="0">
                <a:solidFill>
                  <a:srgbClr val="2A1060"/>
                </a:solidFill>
                <a:latin typeface="Arial"/>
              </a:rPr>
              <a:t>Forgetting the ÷ 2 doubles your 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Height must be PERPENDICULAR</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The height is the straight-up distance from the base.</a:t>
            </a:r>
          </a:p>
        </p:txBody>
      </p:sp>
      <p:sp>
        <p:nvSpPr>
          <p:cNvPr id="10" name="Rounded Rectangle 9"/>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A slanted side is longer — it is a side, not a height.</a:t>
            </a:r>
          </a:p>
        </p:txBody>
      </p:sp>
      <p:sp>
        <p:nvSpPr>
          <p:cNvPr id="13" name="Rounded Rectangle 12"/>
          <p:cNvSpPr/>
          <p:nvPr/>
        </p:nvSpPr>
        <p:spPr>
          <a:xfrm>
            <a:off x="658368" y="4617720"/>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690872"/>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946904"/>
            <a:ext cx="6720840" cy="886968"/>
          </a:xfrm>
          <a:prstGeom prst="rect">
            <a:avLst/>
          </a:prstGeom>
          <a:noFill/>
        </p:spPr>
        <p:txBody>
          <a:bodyPr wrap="square" anchor="t" lIns="45720" rIns="45720" tIns="18288" bIns="18288">
            <a:spAutoFit/>
          </a:bodyPr>
          <a:lstStyle/>
          <a:p>
            <a:r>
              <a:rPr sz="2200" b="1" i="0">
                <a:solidFill>
                  <a:srgbClr val="2A1060"/>
                </a:solidFill>
                <a:latin typeface="Arial"/>
              </a:rPr>
              <a:t>Slant 5 vs height 4 changes the answer from 25 to 20.</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Odd shapes: two strategies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1" i="0">
                <a:solidFill>
                  <a:srgbClr val="22123F"/>
                </a:solidFill>
                <a:latin typeface="Arial"/>
              </a:rPr>
              <a:t>Decompose</a:t>
            </a:r>
            <a:r>
              <a:rPr sz="2100" b="0" i="0">
                <a:solidFill>
                  <a:srgbClr val="22123F"/>
                </a:solidFill>
                <a:latin typeface="Arial"/>
              </a:rPr>
              <a:t> — cut into simple shapes and ADD.</a:t>
            </a:r>
          </a:p>
        </p:txBody>
      </p:sp>
      <p:sp>
        <p:nvSpPr>
          <p:cNvPr id="10" name="Rounded Rectangle 9"/>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950976"/>
          </a:xfrm>
          <a:prstGeom prst="rect">
            <a:avLst/>
          </a:prstGeom>
          <a:noFill/>
        </p:spPr>
        <p:txBody>
          <a:bodyPr wrap="square" anchor="ctr" lIns="45720" rIns="45720" tIns="18288" bIns="18288">
            <a:spAutoFit/>
          </a:bodyPr>
          <a:lstStyle/>
          <a:p>
            <a:r>
              <a:rPr sz="2100" b="1" i="0">
                <a:solidFill>
                  <a:srgbClr val="22123F"/>
                </a:solidFill>
                <a:latin typeface="Arial"/>
              </a:rPr>
              <a:t>Compose</a:t>
            </a:r>
            <a:r>
              <a:rPr sz="2100" b="0" i="0">
                <a:solidFill>
                  <a:srgbClr val="22123F"/>
                </a:solidFill>
                <a:latin typeface="Arial"/>
              </a:rPr>
              <a:t> — draw the whole rectangle and SUBTRACT the missing part.</a:t>
            </a:r>
          </a:p>
        </p:txBody>
      </p:sp>
      <p:sp>
        <p:nvSpPr>
          <p:cNvPr id="13" name="Rounded Rectangle 12"/>
          <p:cNvSpPr/>
          <p:nvPr/>
        </p:nvSpPr>
        <p:spPr>
          <a:xfrm>
            <a:off x="658368" y="4233672"/>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886968"/>
          </a:xfrm>
          <a:prstGeom prst="rect">
            <a:avLst/>
          </a:prstGeom>
          <a:noFill/>
        </p:spPr>
        <p:txBody>
          <a:bodyPr wrap="square" anchor="t" lIns="45720" rIns="45720" tIns="18288" bIns="18288">
            <a:spAutoFit/>
          </a:bodyPr>
          <a:lstStyle/>
          <a:p>
            <a:r>
              <a:rPr sz="2200" b="1" i="0">
                <a:solidFill>
                  <a:srgbClr val="2A1060"/>
                </a:solidFill>
                <a:latin typeface="Arial"/>
              </a:rPr>
              <a:t>If a piece is missing, your answer must be SMALLER than the whole.</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Find the area of a rectangle 9 by 5.</a:t>
            </a:r>
          </a:p>
        </p:txBody>
      </p:sp>
      <p:sp>
        <p:nvSpPr>
          <p:cNvPr id="11" name="Rounded Rectangle 10"/>
          <p:cNvSpPr/>
          <p:nvPr/>
        </p:nvSpPr>
        <p:spPr>
          <a:xfrm>
            <a:off x="658368" y="3291840"/>
            <a:ext cx="6949440" cy="804672"/>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438912"/>
          </a:xfrm>
          <a:prstGeom prst="rect">
            <a:avLst/>
          </a:prstGeom>
          <a:noFill/>
        </p:spPr>
        <p:txBody>
          <a:bodyPr wrap="square" anchor="t" lIns="45720" rIns="45720" tIns="18288" bIns="18288">
            <a:spAutoFit/>
          </a:bodyPr>
          <a:lstStyle/>
          <a:p>
            <a:r>
              <a:rPr sz="1900" b="0" i="0">
                <a:solidFill>
                  <a:srgbClr val="22123F"/>
                </a:solidFill>
                <a:latin typeface="Arial"/>
              </a:rPr>
              <a:t>Halved it to 22.5.</a:t>
            </a:r>
          </a:p>
        </p:txBody>
      </p:sp>
      <p:sp>
        <p:nvSpPr>
          <p:cNvPr id="14" name="Rounded Rectangle 13"/>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Find the area of a rectangle 9 by 5.</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9 × 5 = 45.</a:t>
            </a:r>
          </a:p>
        </p:txBody>
      </p:sp>
      <p:sp>
        <p:nvSpPr>
          <p:cNvPr id="11" name="Rounded Rectangle 10"/>
          <p:cNvSpPr/>
          <p:nvPr/>
        </p:nvSpPr>
        <p:spPr>
          <a:xfrm>
            <a:off x="1874519" y="2843784"/>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45 sq units</a:t>
            </a:r>
          </a:p>
        </p:txBody>
      </p:sp>
      <p:sp>
        <p:nvSpPr>
          <p:cNvPr id="12" name="TextBox 11"/>
          <p:cNvSpPr txBox="1"/>
          <p:nvPr/>
        </p:nvSpPr>
        <p:spPr>
          <a:xfrm>
            <a:off x="658368" y="289864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Find the area of a triangle with base 10 and height 6.</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Find the area of a parallelogram with base 15 and height 8.</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400" b="0" i="0">
                <a:solidFill>
                  <a:srgbClr val="22123F"/>
                </a:solidFill>
                <a:latin typeface="Arial"/>
              </a:rPr>
              <a:t>An L-shaped garden is a 12 × 9 rectangle with a 5 × 4 rectangle cut out. Find its area and say whether you added or subtracted.</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“Perimeter and Area of Rectangles Explained”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 by composing &amp; decomposing: Lesson Slides (Grade 6)</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