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Frame the skill: testing a candidate value, for both equations and inequalities.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Hook — many students say ‘solve it again.’ Do NOT resolve yet; the difference matters.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[3:00] Define solution as ‘makes it true’ and name substitution as the test.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[5:00] WE1 — resolve the hook, and make the independence argument explicitly: re-solving repeats your own error.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[7:00] WE2 — many vs one. Ask for several solutions of x &gt; 4 aloud, including a decimal, so the range feels infinite.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[11:00] Strict vs inclusive symbols. This is the most common lost mark in the whole skill and takes thirty seconds to fix.</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[9:00] CFU — all-student response. Answer yes, 11 = 11. Watch for students adding before multiplying. Whiteboards: everyone tries Mild, then climbs. These are #1, #3, #6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[13:00] Launch the in-class practice sheet. 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6 · EXPRESSIONS &amp; EQUATIONS</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4400" b="1" i="0">
                <a:solidFill>
                  <a:srgbClr val="FFFFFF"/>
                </a:solidFill>
                <a:latin typeface="Arial"/>
              </a:rPr>
              <a:t>CHECKING SOLUTIONS BY SUBSTITUTION</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use substitution to determine whether a number or a set of numbers makes an equation true, use substitution to determine whether a number or a set of numbers makes a one-variable, one-step equation true, use substitution to determine whether a number or a set of numbers makes a one-variable, one-step inequality true, use substitution to determine whether a number or a set of numbers makes an inequality true and demonstrate that the solution of an equation or inequality is the value of the variable that will make the equation or inequality true.</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Is x = 5 a solution of x + 7 = 12?</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How would you check?</a:t>
            </a:r>
          </a:p>
        </p:txBody>
      </p:sp>
      <p:sp>
        <p:nvSpPr>
          <p:cNvPr id="11" name="Rounded Rectangle 10"/>
          <p:cNvSpPr/>
          <p:nvPr/>
        </p:nvSpPr>
        <p:spPr>
          <a:xfrm>
            <a:off x="658368" y="3044951"/>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3" name="TextBox 12"/>
          <p:cNvSpPr txBox="1"/>
          <p:nvPr/>
        </p:nvSpPr>
        <p:spPr>
          <a:xfrm>
            <a:off x="868680" y="3374135"/>
            <a:ext cx="6720840" cy="502920"/>
          </a:xfrm>
          <a:prstGeom prst="rect">
            <a:avLst/>
          </a:prstGeom>
          <a:noFill/>
        </p:spPr>
        <p:txBody>
          <a:bodyPr wrap="square" anchor="t" lIns="45720" rIns="45720" tIns="18288" bIns="18288">
            <a:spAutoFit/>
          </a:bodyPr>
          <a:lstStyle/>
          <a:p>
            <a:r>
              <a:rPr sz="2200" b="1" i="0">
                <a:solidFill>
                  <a:srgbClr val="2A1060"/>
                </a:solidFill>
                <a:latin typeface="Arial"/>
              </a:rPr>
              <a:t>solve it again, or put 5 in?</a:t>
            </a:r>
          </a:p>
        </p:txBody>
      </p:sp>
      <p:pic>
        <p:nvPicPr>
          <p:cNvPr id="14" name="Picture 13"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 solution makes the statement TRUE</a:t>
            </a:r>
          </a:p>
        </p:txBody>
      </p:sp>
      <p:sp>
        <p:nvSpPr>
          <p:cNvPr id="8" name="Rounded Rectangle 7"/>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Substitute the value into the ORIGINAL statement.</a:t>
            </a:r>
          </a:p>
        </p:txBody>
      </p:sp>
      <p:sp>
        <p:nvSpPr>
          <p:cNvPr id="11" name="Rounded Rectangle 10"/>
          <p:cNvSpPr/>
          <p:nvPr/>
        </p:nvSpPr>
        <p:spPr>
          <a:xfrm>
            <a:off x="658368" y="33832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4564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If both sides match, it is a solution. If not, it is not.</a:t>
            </a:r>
          </a:p>
        </p:txBody>
      </p:sp>
      <p:pic>
        <p:nvPicPr>
          <p:cNvPr id="14" name="Picture 13"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5 + 7 = 12 → 12 = 12 ✓</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Substituting tests your answer against the problem.</a:t>
            </a:r>
          </a:p>
        </p:txBody>
      </p:sp>
      <p:sp>
        <p:nvSpPr>
          <p:cNvPr id="10" name="Rounded Rectangle 9"/>
          <p:cNvSpPr/>
          <p:nvPr/>
        </p:nvSpPr>
        <p:spPr>
          <a:xfrm>
            <a:off x="658368" y="33832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Re-solving just repeats whatever you did the first time — including any mistake.</a:t>
            </a:r>
          </a:p>
        </p:txBody>
      </p:sp>
      <p:sp>
        <p:nvSpPr>
          <p:cNvPr id="13" name="Rounded Rectangle 12"/>
          <p:cNvSpPr/>
          <p:nvPr/>
        </p:nvSpPr>
        <p:spPr>
          <a:xfrm>
            <a:off x="658368" y="4617720"/>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690872"/>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946904"/>
            <a:ext cx="6720840" cy="502920"/>
          </a:xfrm>
          <a:prstGeom prst="rect">
            <a:avLst/>
          </a:prstGeom>
          <a:noFill/>
        </p:spPr>
        <p:txBody>
          <a:bodyPr wrap="square" anchor="t" lIns="45720" rIns="45720" tIns="18288" bIns="18288">
            <a:spAutoFit/>
          </a:bodyPr>
          <a:lstStyle/>
          <a:p>
            <a:r>
              <a:rPr sz="2200" b="1" i="0">
                <a:solidFill>
                  <a:srgbClr val="2A1060"/>
                </a:solidFill>
                <a:latin typeface="Arial"/>
              </a:rPr>
              <a:t>A real check has to be independent.</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Inequalities have MANY solutions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&gt; 4 is true for 5, 10, 4.5, 1000…</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− 3 = 10 is true for exactly one number: 13.</a:t>
            </a:r>
          </a:p>
        </p:txBody>
      </p:sp>
      <p:sp>
        <p:nvSpPr>
          <p:cNvPr id="13" name="Rounded Rectangle 12"/>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An equation pins a point. An inequality names a range.</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Watch the symbol</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x &gt; 4 → 4 is NOT a solution (not greater than itself)</a:t>
            </a:r>
          </a:p>
        </p:txBody>
      </p:sp>
      <p:sp>
        <p:nvSpPr>
          <p:cNvPr id="10" name="Rounded Rectangle 9"/>
          <p:cNvSpPr/>
          <p:nvPr/>
        </p:nvSpPr>
        <p:spPr>
          <a:xfrm>
            <a:off x="658368" y="3383279"/>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 4 → 4 IS a solution</a:t>
            </a:r>
          </a:p>
        </p:txBody>
      </p:sp>
      <p:sp>
        <p:nvSpPr>
          <p:cNvPr id="13" name="Rounded Rectangle 12"/>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The line under the symbol includes the boundary.</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Is m = 14 a solution of m − 5 = 9?</a:t>
            </a:r>
          </a:p>
        </p:txBody>
      </p:sp>
      <p:sp>
        <p:nvSpPr>
          <p:cNvPr id="11" name="Rounded Rectangle 10"/>
          <p:cNvSpPr/>
          <p:nvPr/>
        </p:nvSpPr>
        <p:spPr>
          <a:xfrm>
            <a:off x="658368" y="3291840"/>
            <a:ext cx="6949440" cy="804672"/>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438912"/>
          </a:xfrm>
          <a:prstGeom prst="rect">
            <a:avLst/>
          </a:prstGeom>
          <a:noFill/>
        </p:spPr>
        <p:txBody>
          <a:bodyPr wrap="square" anchor="t" lIns="45720" rIns="45720" tIns="18288" bIns="18288">
            <a:spAutoFit/>
          </a:bodyPr>
          <a:lstStyle/>
          <a:p>
            <a:r>
              <a:rPr sz="1900" b="0" i="0">
                <a:solidFill>
                  <a:srgbClr val="22123F"/>
                </a:solidFill>
                <a:latin typeface="Arial"/>
              </a:rPr>
              <a:t>Subtracted in the wrong order.</a:t>
            </a:r>
          </a:p>
        </p:txBody>
      </p:sp>
      <p:sp>
        <p:nvSpPr>
          <p:cNvPr id="14" name="Rounded Rectangle 13"/>
          <p:cNvSpPr/>
          <p:nvPr/>
        </p:nvSpPr>
        <p:spPr>
          <a:xfrm>
            <a:off x="658368" y="4233672"/>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800" b="1" i="0">
                <a:solidFill>
                  <a:srgbClr val="2A1060"/>
                </a:solidFill>
                <a:latin typeface="Arial"/>
              </a:rPr>
              <a:t>Is m = 14 a solution of m − 5 = 9?</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14 − 5 = 9 → true.</a:t>
            </a:r>
          </a:p>
        </p:txBody>
      </p:sp>
      <p:sp>
        <p:nvSpPr>
          <p:cNvPr id="11" name="Rounded Rectangle 10"/>
          <p:cNvSpPr/>
          <p:nvPr/>
        </p:nvSpPr>
        <p:spPr>
          <a:xfrm>
            <a:off x="1874519" y="2843784"/>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Yes</a:t>
            </a:r>
          </a:p>
        </p:txBody>
      </p:sp>
      <p:sp>
        <p:nvSpPr>
          <p:cNvPr id="12" name="TextBox 11"/>
          <p:cNvSpPr txBox="1"/>
          <p:nvPr/>
        </p:nvSpPr>
        <p:spPr>
          <a:xfrm>
            <a:off x="658368" y="2898648"/>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3" name="Picture 12"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Is n = 7 a solution of n + 8 = 15?</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Is </a:t>
            </a:r>
            <a:r>
              <a:rPr sz="1700" b="1" i="0">
                <a:solidFill>
                  <a:srgbClr val="22123F"/>
                </a:solidFill>
                <a:latin typeface="Arial"/>
              </a:rPr>
              <a:t>x = 18</a:t>
            </a:r>
            <a:r>
              <a:rPr sz="1700" b="0" i="0">
                <a:solidFill>
                  <a:srgbClr val="22123F"/>
                </a:solidFill>
                <a:latin typeface="Arial"/>
              </a:rPr>
              <a:t> a solution of </a:t>
            </a:r>
            <a:r>
              <a:rPr sz="1700" b="1" i="0">
                <a:solidFill>
                  <a:srgbClr val="22123F"/>
                </a:solidFill>
                <a:latin typeface="Arial"/>
              </a:rPr>
              <a:t>x ÷ 3 = 6</a:t>
            </a:r>
            <a:r>
              <a:rPr sz="1700" b="0" i="0">
                <a:solidFill>
                  <a:srgbClr val="22123F"/>
                </a:solidFill>
                <a:latin typeface="Arial"/>
              </a:rPr>
              <a:t>?</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#3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For </a:t>
            </a:r>
            <a:r>
              <a:rPr sz="1700" b="1" i="0">
                <a:solidFill>
                  <a:srgbClr val="22123F"/>
                </a:solidFill>
                <a:latin typeface="Arial"/>
              </a:rPr>
              <a:t>x ≥ 6</a:t>
            </a:r>
            <a:r>
              <a:rPr sz="1700" b="0" i="0">
                <a:solidFill>
                  <a:srgbClr val="22123F"/>
                </a:solidFill>
                <a:latin typeface="Arial"/>
              </a:rPr>
              <a:t>, is 6 a solution? Is 5? Explain how ≥ differs from &gt;.</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#6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“Variables, Expressions, and Equations Explained | Algebra for Beginners”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Checking solutions by substitution: Lesson Slides (Grade 6)</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