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[0:00] Frame the skill: combining is allowed only when the variable parts match.</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[1:00] Hook — poll yes/no. Do NOT resolve. Combining unlike terms is the dominant error in this skill.</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[3:00] Define like terms. The apples/oranges analogy works, but follow it with the substitution proof on the next slide — analogy alone is not evidence.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[5:00] WE1 — resolve the hook by substitution. Emphasise that a two-term answer can be fully simplified.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[7:00] WE2 — the invisible coefficient. Write 1x above the bare x explicitly.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[11:00] Order of moves: expand, then combine. This previews the multi-step work in the equations skills.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the problem and the slip. Pairs: what went wrong, and what is the right answer? Take two answers before moving 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Solve it together, one step at a time. It is also the worked example at the top of the practice sheet, so students can look back at it.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[9:00] CFU — all-student response. Answer 5x + 7. Watch for 12x. Whiteboards: everyone tries Mild, then climbs. These are #1, #3, #6 on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Fingers up: 3 = got it, 2 = almost, 1 = not yet. Pull the 1s for a quick reteach while everyone else starts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[13:00] Launch the in-class practice sheet. Launch the practice sheet. Exit ticket in the last 5–8 minutes.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image" Target="../media/image1.png"/><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3.png"/><Relationship Id="rId4" Type="http://schemas.openxmlformats.org/officeDocument/2006/relationships/notesSlide" Target="../notesSlides/notesSlide1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713232" y="1417320"/>
            <a:ext cx="7315200" cy="365760"/>
          </a:xfrm>
          <a:prstGeom prst="rect">
            <a:avLst/>
          </a:prstGeom>
          <a:noFill/>
        </p:spPr>
        <p:txBody>
          <a:bodyPr wrap="square" anchor="t" lIns="45720" rIns="45720" tIns="18288" bIns="18288">
            <a:spAutoFit/>
          </a:bodyPr>
          <a:lstStyle/>
          <a:p>
            <a:r>
              <a:rPr sz="1500" b="1" i="0">
                <a:solidFill>
                  <a:srgbClr val="FCD604"/>
                </a:solidFill>
                <a:latin typeface="Arial"/>
              </a:rPr>
              <a:t>GRADE 6 · EXPRESSIONS &amp; EQUATIONS</a:t>
            </a:r>
          </a:p>
        </p:txBody>
      </p:sp>
      <p:sp>
        <p:nvSpPr>
          <p:cNvPr id="6" name="TextBox 5"/>
          <p:cNvSpPr txBox="1"/>
          <p:nvPr/>
        </p:nvSpPr>
        <p:spPr>
          <a:xfrm>
            <a:off x="685800" y="1783080"/>
            <a:ext cx="6675120" cy="2194560"/>
          </a:xfrm>
          <a:prstGeom prst="rect">
            <a:avLst/>
          </a:prstGeom>
          <a:noFill/>
        </p:spPr>
        <p:txBody>
          <a:bodyPr wrap="square" anchor="t" lIns="45720" rIns="45720" tIns="18288" bIns="18288">
            <a:spAutoFit/>
          </a:bodyPr>
          <a:lstStyle/>
          <a:p>
            <a:r>
              <a:rPr sz="5400" b="1" i="0">
                <a:solidFill>
                  <a:srgbClr val="FFFFFF"/>
                </a:solidFill>
                <a:latin typeface="Arial"/>
              </a:rPr>
              <a:t>COMBINING LIKE TERMS</a:t>
            </a:r>
          </a:p>
        </p:txBody>
      </p:sp>
      <p:sp>
        <p:nvSpPr>
          <p:cNvPr id="7" name="TextBox 6"/>
          <p:cNvSpPr txBox="1"/>
          <p:nvPr/>
        </p:nvSpPr>
        <p:spPr>
          <a:xfrm>
            <a:off x="713232" y="3977639"/>
            <a:ext cx="6492240" cy="914400"/>
          </a:xfrm>
          <a:prstGeom prst="rect">
            <a:avLst/>
          </a:prstGeom>
          <a:noFill/>
        </p:spPr>
        <p:txBody>
          <a:bodyPr wrap="square" anchor="t" lIns="45720" rIns="45720" tIns="18288" bIns="18288">
            <a:spAutoFit/>
          </a:bodyPr>
          <a:lstStyle/>
          <a:p>
            <a:r>
              <a:rPr sz="1800" b="1" i="0">
                <a:solidFill>
                  <a:srgbClr val="F1E8FF"/>
                </a:solidFill>
                <a:latin typeface="Arial"/>
              </a:rPr>
              <a:t>Today's goal:</a:t>
            </a:r>
            <a:r>
              <a:rPr sz="1800" b="0" i="0">
                <a:solidFill>
                  <a:srgbClr val="F1E8FF"/>
                </a:solidFill>
                <a:latin typeface="Arial"/>
              </a:rPr>
              <a:t> I can apply the commutative property to generate one or more equivalent expressions, including combining and separating like terms and apply the associative property to generate one or more equivalent expressions, including combining and separating like terms.</a:t>
            </a:r>
          </a:p>
        </p:txBody>
      </p:sp>
      <p:pic>
        <p:nvPicPr>
          <p:cNvPr id="8" name="Picture 7" descr="mild.png"/>
          <p:cNvPicPr>
            <a:picLocks noChangeAspect="1"/>
          </p:cNvPicPr>
          <p:nvPr/>
        </p:nvPicPr>
        <p:blipFill>
          <a:blip r:embed="rId3"/>
          <a:stretch>
            <a:fillRect/>
          </a:stretch>
        </p:blipFill>
        <p:spPr>
          <a:xfrm>
            <a:off x="713232" y="5495544"/>
            <a:ext cx="708660" cy="566928"/>
          </a:xfrm>
          <a:prstGeom prst="rect">
            <a:avLst/>
          </a:prstGeom>
        </p:spPr>
      </p:pic>
      <p:sp>
        <p:nvSpPr>
          <p:cNvPr id="9" name="TextBox 8"/>
          <p:cNvSpPr txBox="1"/>
          <p:nvPr/>
        </p:nvSpPr>
        <p:spPr>
          <a:xfrm>
            <a:off x="621792"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Tan</a:t>
            </a:r>
          </a:p>
        </p:txBody>
      </p:sp>
      <p:pic>
        <p:nvPicPr>
          <p:cNvPr id="10" name="Picture 9" descr="medium.png"/>
          <p:cNvPicPr>
            <a:picLocks noChangeAspect="1"/>
          </p:cNvPicPr>
          <p:nvPr/>
        </p:nvPicPr>
        <p:blipFill>
          <a:blip r:embed="rId4"/>
          <a:stretch>
            <a:fillRect/>
          </a:stretch>
        </p:blipFill>
        <p:spPr>
          <a:xfrm>
            <a:off x="1947672" y="5404104"/>
            <a:ext cx="658368" cy="658368"/>
          </a:xfrm>
          <a:prstGeom prst="rect">
            <a:avLst/>
          </a:prstGeom>
        </p:spPr>
      </p:pic>
      <p:sp>
        <p:nvSpPr>
          <p:cNvPr id="11" name="TextBox 10"/>
          <p:cNvSpPr txBox="1"/>
          <p:nvPr/>
        </p:nvSpPr>
        <p:spPr>
          <a:xfrm>
            <a:off x="1856231"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Digit</a:t>
            </a:r>
          </a:p>
        </p:txBody>
      </p:sp>
      <p:pic>
        <p:nvPicPr>
          <p:cNvPr id="12" name="Picture 11" descr="spicy.png"/>
          <p:cNvPicPr>
            <a:picLocks noChangeAspect="1"/>
          </p:cNvPicPr>
          <p:nvPr/>
        </p:nvPicPr>
        <p:blipFill>
          <a:blip r:embed="rId5"/>
          <a:stretch>
            <a:fillRect/>
          </a:stretch>
        </p:blipFill>
        <p:spPr>
          <a:xfrm>
            <a:off x="2999232" y="5404104"/>
            <a:ext cx="658368" cy="658368"/>
          </a:xfrm>
          <a:prstGeom prst="rect">
            <a:avLst/>
          </a:prstGeom>
        </p:spPr>
      </p:pic>
      <p:sp>
        <p:nvSpPr>
          <p:cNvPr id="13" name="TextBox 12"/>
          <p:cNvSpPr txBox="1"/>
          <p:nvPr/>
        </p:nvSpPr>
        <p:spPr>
          <a:xfrm>
            <a:off x="2907791"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Blaze</a:t>
            </a:r>
          </a:p>
        </p:txBody>
      </p:sp>
      <p:pic>
        <p:nvPicPr>
          <p:cNvPr id="14" name="Picture 13" descr="extra.png"/>
          <p:cNvPicPr>
            <a:picLocks noChangeAspect="1"/>
          </p:cNvPicPr>
          <p:nvPr/>
        </p:nvPicPr>
        <p:blipFill>
          <a:blip r:embed="rId6"/>
          <a:stretch>
            <a:fillRect/>
          </a:stretch>
        </p:blipFill>
        <p:spPr>
          <a:xfrm>
            <a:off x="4050791" y="5404104"/>
            <a:ext cx="678147" cy="658368"/>
          </a:xfrm>
          <a:prstGeom prst="rect">
            <a:avLst/>
          </a:prstGeom>
        </p:spPr>
      </p:pic>
      <p:sp>
        <p:nvSpPr>
          <p:cNvPr id="15" name="TextBox 14"/>
          <p:cNvSpPr txBox="1"/>
          <p:nvPr/>
        </p:nvSpPr>
        <p:spPr>
          <a:xfrm>
            <a:off x="3959352"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Pi</a:t>
            </a:r>
          </a:p>
        </p:txBody>
      </p:sp>
      <p:pic>
        <p:nvPicPr>
          <p:cNvPr id="16" name="Picture 15" descr="pointing.png"/>
          <p:cNvPicPr>
            <a:picLocks noChangeAspect="1"/>
          </p:cNvPicPr>
          <p:nvPr/>
        </p:nvPicPr>
        <p:blipFill>
          <a:blip r:embed="rId7"/>
          <a:stretch>
            <a:fillRect/>
          </a:stretch>
        </p:blipFill>
        <p:spPr>
          <a:xfrm>
            <a:off x="7436815" y="2690037"/>
            <a:ext cx="4480560" cy="4167962"/>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248156" cy="384048"/>
          </a:xfrm>
          <a:prstGeom prst="roundRect">
            <a:avLst>
              <a:gd name="adj" fmla="val 50000"/>
            </a:avLst>
          </a:prstGeom>
          <a:solidFill>
            <a:srgbClr val="F2C2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2A1060"/>
                </a:solidFill>
                <a:latin typeface="Arial"/>
              </a:rPr>
              <a:t>WARM-UP</a:t>
            </a:r>
          </a:p>
        </p:txBody>
      </p:sp>
      <p:sp>
        <p:nvSpPr>
          <p:cNvPr id="6" name="Rounded Rectangle 5"/>
          <p:cNvSpPr/>
          <p:nvPr/>
        </p:nvSpPr>
        <p:spPr>
          <a:xfrm>
            <a:off x="9055303" y="457200"/>
            <a:ext cx="2542032"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Turn &amp; talk · 1 min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Does 3x + 2 equal 5x?</a:t>
            </a:r>
          </a:p>
        </p:txBody>
      </p:sp>
      <p:sp>
        <p:nvSpPr>
          <p:cNvPr id="8" name="Rounded Rectangle 7"/>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Decide before we check.</a:t>
            </a:r>
          </a:p>
        </p:txBody>
      </p:sp>
      <p:sp>
        <p:nvSpPr>
          <p:cNvPr id="11" name="Rounded Rectangle 10"/>
          <p:cNvSpPr/>
          <p:nvPr/>
        </p:nvSpPr>
        <p:spPr>
          <a:xfrm>
            <a:off x="658368" y="3044951"/>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118103"/>
            <a:ext cx="6720840" cy="274320"/>
          </a:xfrm>
          <a:prstGeom prst="rect">
            <a:avLst/>
          </a:prstGeom>
          <a:noFill/>
        </p:spPr>
        <p:txBody>
          <a:bodyPr wrap="square" anchor="t" lIns="45720" rIns="45720" tIns="18288" bIns="18288">
            <a:spAutoFit/>
          </a:bodyPr>
          <a:lstStyle/>
          <a:p>
            <a:r>
              <a:rPr sz="1200" b="1" i="0">
                <a:solidFill>
                  <a:srgbClr val="7E03F2"/>
                </a:solidFill>
                <a:latin typeface="Arial"/>
              </a:rPr>
              <a:t>TURN &amp; TALK</a:t>
            </a:r>
          </a:p>
        </p:txBody>
      </p:sp>
      <p:sp>
        <p:nvSpPr>
          <p:cNvPr id="13" name="TextBox 12"/>
          <p:cNvSpPr txBox="1"/>
          <p:nvPr/>
        </p:nvSpPr>
        <p:spPr>
          <a:xfrm>
            <a:off x="868680" y="3374135"/>
            <a:ext cx="6720840" cy="502920"/>
          </a:xfrm>
          <a:prstGeom prst="rect">
            <a:avLst/>
          </a:prstGeom>
          <a:noFill/>
        </p:spPr>
        <p:txBody>
          <a:bodyPr wrap="square" anchor="t" lIns="45720" rIns="45720" tIns="18288" bIns="18288">
            <a:spAutoFit/>
          </a:bodyPr>
          <a:lstStyle/>
          <a:p>
            <a:r>
              <a:rPr sz="2200" b="1" i="0">
                <a:solidFill>
                  <a:srgbClr val="2A1060"/>
                </a:solidFill>
                <a:latin typeface="Arial"/>
              </a:rPr>
              <a:t>yes or no?</a:t>
            </a:r>
          </a:p>
        </p:txBody>
      </p:sp>
      <p:pic>
        <p:nvPicPr>
          <p:cNvPr id="14" name="Picture 13" descr="wondering.png"/>
          <p:cNvPicPr>
            <a:picLocks noChangeAspect="1"/>
          </p:cNvPicPr>
          <p:nvPr/>
        </p:nvPicPr>
        <p:blipFill>
          <a:blip r:embed="rId2"/>
          <a:stretch>
            <a:fillRect/>
          </a:stretch>
        </p:blipFill>
        <p:spPr>
          <a:xfrm>
            <a:off x="8588959" y="1737360"/>
            <a:ext cx="3328415" cy="5120640"/>
          </a:xfrm>
          <a:prstGeom prst="rect">
            <a:avLst/>
          </a:prstGeom>
        </p:spPr>
      </p:pic>
      <p:pic>
        <p:nvPicPr>
          <p:cNvPr id="15" name="Picture 14"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6" name="TextBox 15"/>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2/11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1</a:t>
            </a:r>
          </a:p>
        </p:txBody>
      </p:sp>
      <p:sp>
        <p:nvSpPr>
          <p:cNvPr id="6" name="Rounded Rectangle 5"/>
          <p:cNvSpPr/>
          <p:nvPr/>
        </p:nvSpPr>
        <p:spPr>
          <a:xfrm>
            <a:off x="9713671" y="457200"/>
            <a:ext cx="1883664"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Write it down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Like terms share the SAME variable part</a:t>
            </a:r>
          </a:p>
        </p:txBody>
      </p:sp>
      <p:sp>
        <p:nvSpPr>
          <p:cNvPr id="8" name="Rounded Rectangle 7"/>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3x and 5x → like. Both count x’s.</a:t>
            </a:r>
          </a:p>
        </p:txBody>
      </p:sp>
      <p:sp>
        <p:nvSpPr>
          <p:cNvPr id="11" name="Rounded Rectangle 10"/>
          <p:cNvSpPr/>
          <p:nvPr/>
        </p:nvSpPr>
        <p:spPr>
          <a:xfrm>
            <a:off x="658368" y="2999232"/>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3072384"/>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3x and 2 → NOT like. One counts x’s, one counts units.</a:t>
            </a:r>
          </a:p>
        </p:txBody>
      </p:sp>
      <p:sp>
        <p:nvSpPr>
          <p:cNvPr id="14" name="Rounded Rectangle 13"/>
          <p:cNvSpPr/>
          <p:nvPr/>
        </p:nvSpPr>
        <p:spPr>
          <a:xfrm>
            <a:off x="658368" y="4233672"/>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4306824"/>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6" name="TextBox 15"/>
          <p:cNvSpPr txBox="1"/>
          <p:nvPr/>
        </p:nvSpPr>
        <p:spPr>
          <a:xfrm>
            <a:off x="868680" y="4562856"/>
            <a:ext cx="6720840" cy="502920"/>
          </a:xfrm>
          <a:prstGeom prst="rect">
            <a:avLst/>
          </a:prstGeom>
          <a:noFill/>
        </p:spPr>
        <p:txBody>
          <a:bodyPr wrap="square" anchor="t" lIns="45720" rIns="45720" tIns="18288" bIns="18288">
            <a:spAutoFit/>
          </a:bodyPr>
          <a:lstStyle/>
          <a:p>
            <a:r>
              <a:rPr sz="2200" b="1" i="0">
                <a:solidFill>
                  <a:srgbClr val="2A1060"/>
                </a:solidFill>
                <a:latin typeface="Arial"/>
              </a:rPr>
              <a:t>3 apples + 2 oranges is not 5 apples.</a:t>
            </a:r>
          </a:p>
        </p:txBody>
      </p:sp>
      <p:pic>
        <p:nvPicPr>
          <p:cNvPr id="17" name="Picture 16" descr="pointup.png"/>
          <p:cNvPicPr>
            <a:picLocks noChangeAspect="1"/>
          </p:cNvPicPr>
          <p:nvPr/>
        </p:nvPicPr>
        <p:blipFill>
          <a:blip r:embed="rId2"/>
          <a:stretch>
            <a:fillRect/>
          </a:stretch>
        </p:blipFill>
        <p:spPr>
          <a:xfrm>
            <a:off x="7985455" y="2396246"/>
            <a:ext cx="3931920" cy="4461753"/>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3/11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2</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3x + 2 stays as it is</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Test at x = 4: 3(4) + 2 = 14</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But 5x = 5(4) = 20. Not equal.</a:t>
            </a:r>
          </a:p>
        </p:txBody>
      </p:sp>
      <p:sp>
        <p:nvSpPr>
          <p:cNvPr id="13" name="Rounded Rectangle 12"/>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Simplest form can still have two terms.</a:t>
            </a:r>
          </a:p>
        </p:txBody>
      </p:sp>
      <p:pic>
        <p:nvPicPr>
          <p:cNvPr id="16" name="Picture 15" descr="showing.png"/>
          <p:cNvPicPr>
            <a:picLocks noChangeAspect="1"/>
          </p:cNvPicPr>
          <p:nvPr/>
        </p:nvPicPr>
        <p:blipFill>
          <a:blip r:embed="rId2"/>
          <a:stretch>
            <a:fillRect/>
          </a:stretch>
        </p:blipFill>
        <p:spPr>
          <a:xfrm>
            <a:off x="7985455" y="3207474"/>
            <a:ext cx="3931920" cy="3650525"/>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4/11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DDF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DDF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3</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The invisible 1</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x means </a:t>
            </a:r>
            <a:r>
              <a:rPr sz="2100" b="1" i="0">
                <a:solidFill>
                  <a:srgbClr val="22123F"/>
                </a:solidFill>
                <a:latin typeface="Arial"/>
              </a:rPr>
              <a:t>1x</a:t>
            </a:r>
            <a:r>
              <a:rPr sz="2100" b="0" i="0">
                <a:solidFill>
                  <a:srgbClr val="22123F"/>
                </a:solidFill>
                <a:latin typeface="Arial"/>
              </a:rPr>
              <a:t>.</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x + 4x = 1x + 4x = </a:t>
            </a:r>
            <a:r>
              <a:rPr sz="2100" b="1" i="0">
                <a:solidFill>
                  <a:srgbClr val="22123F"/>
                </a:solidFill>
                <a:latin typeface="Arial"/>
              </a:rPr>
              <a:t>5x</a:t>
            </a:r>
            <a:r>
              <a:rPr sz="2100" b="0" i="0">
                <a:solidFill>
                  <a:srgbClr val="22123F"/>
                </a:solidFill>
                <a:latin typeface="Arial"/>
              </a:rPr>
              <a:t>, not 4x.</a:t>
            </a:r>
          </a:p>
        </p:txBody>
      </p:sp>
      <p:sp>
        <p:nvSpPr>
          <p:cNvPr id="13" name="Rounded Rectangle 12"/>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A lone variable is never nothing.</a:t>
            </a:r>
          </a:p>
        </p:txBody>
      </p:sp>
      <p:pic>
        <p:nvPicPr>
          <p:cNvPr id="16" name="Picture 15" descr="pointing.png"/>
          <p:cNvPicPr>
            <a:picLocks noChangeAspect="1"/>
          </p:cNvPicPr>
          <p:nvPr/>
        </p:nvPicPr>
        <p:blipFill>
          <a:blip r:embed="rId2"/>
          <a:stretch>
            <a:fillRect/>
          </a:stretch>
        </p:blipFill>
        <p:spPr>
          <a:xfrm>
            <a:off x="7985455" y="3200400"/>
            <a:ext cx="3931920" cy="3657600"/>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5/11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4</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Expand before you combine</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2(x + 3) + 4x</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 2x + 6 + 4x</a:t>
            </a:r>
          </a:p>
        </p:txBody>
      </p:sp>
      <p:sp>
        <p:nvSpPr>
          <p:cNvPr id="13" name="Rounded Rectangle 12"/>
          <p:cNvSpPr/>
          <p:nvPr/>
        </p:nvSpPr>
        <p:spPr>
          <a:xfrm>
            <a:off x="658368" y="3803904"/>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804672" y="3931920"/>
            <a:ext cx="384048" cy="384048"/>
          </a:xfrm>
          <a:prstGeom prst="ellipse">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3</a:t>
            </a:r>
          </a:p>
        </p:txBody>
      </p:sp>
      <p:sp>
        <p:nvSpPr>
          <p:cNvPr id="15" name="TextBox 14"/>
          <p:cNvSpPr txBox="1"/>
          <p:nvPr/>
        </p:nvSpPr>
        <p:spPr>
          <a:xfrm>
            <a:off x="1325880" y="3877056"/>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 6x + 6</a:t>
            </a:r>
          </a:p>
        </p:txBody>
      </p:sp>
      <p:sp>
        <p:nvSpPr>
          <p:cNvPr id="16" name="Rounded Rectangle 15"/>
          <p:cNvSpPr/>
          <p:nvPr/>
        </p:nvSpPr>
        <p:spPr>
          <a:xfrm>
            <a:off x="658368" y="4654296"/>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68680" y="4727448"/>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8" name="TextBox 17"/>
          <p:cNvSpPr txBox="1"/>
          <p:nvPr/>
        </p:nvSpPr>
        <p:spPr>
          <a:xfrm>
            <a:off x="868680" y="4983480"/>
            <a:ext cx="6720840" cy="502920"/>
          </a:xfrm>
          <a:prstGeom prst="rect">
            <a:avLst/>
          </a:prstGeom>
          <a:noFill/>
        </p:spPr>
        <p:txBody>
          <a:bodyPr wrap="square" anchor="t" lIns="45720" rIns="45720" tIns="18288" bIns="18288">
            <a:spAutoFit/>
          </a:bodyPr>
          <a:lstStyle/>
          <a:p>
            <a:r>
              <a:rPr sz="2200" b="1" i="0">
                <a:solidFill>
                  <a:srgbClr val="2A1060"/>
                </a:solidFill>
                <a:latin typeface="Arial"/>
              </a:rPr>
              <a:t>Clear the parentheses first, then group.</a:t>
            </a:r>
          </a:p>
        </p:txBody>
      </p:sp>
      <p:pic>
        <p:nvPicPr>
          <p:cNvPr id="19" name="Picture 18" descr="wondering.png"/>
          <p:cNvPicPr>
            <a:picLocks noChangeAspect="1"/>
          </p:cNvPicPr>
          <p:nvPr/>
        </p:nvPicPr>
        <p:blipFill>
          <a:blip r:embed="rId2"/>
          <a:stretch>
            <a:fillRect/>
          </a:stretch>
        </p:blipFill>
        <p:spPr>
          <a:xfrm>
            <a:off x="8588959" y="1737360"/>
            <a:ext cx="3328415" cy="5120640"/>
          </a:xfrm>
          <a:prstGeom prst="rect">
            <a:avLst/>
          </a:prstGeom>
        </p:spPr>
      </p:pic>
      <p:pic>
        <p:nvPicPr>
          <p:cNvPr id="20" name="Picture 19"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21" name="TextBox 20"/>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6/11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1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D9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D9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2112264" cy="384048"/>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SPOT THE SLIP!</a:t>
            </a:r>
          </a:p>
        </p:txBody>
      </p:sp>
      <p:sp>
        <p:nvSpPr>
          <p:cNvPr id="6" name="Rounded Rectangle 5"/>
          <p:cNvSpPr/>
          <p:nvPr/>
        </p:nvSpPr>
        <p:spPr>
          <a:xfrm>
            <a:off x="9933127" y="457200"/>
            <a:ext cx="1664207"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Turn &amp; talk</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400" b="1" i="0">
                <a:solidFill>
                  <a:srgbClr val="2A1060"/>
                </a:solidFill>
                <a:latin typeface="Arial"/>
              </a:rPr>
              <a:t>Something went wrong here…</a:t>
            </a:r>
          </a:p>
        </p:txBody>
      </p:sp>
      <p:sp>
        <p:nvSpPr>
          <p:cNvPr id="8" name="Rounded Rectangle 7"/>
          <p:cNvSpPr/>
          <p:nvPr/>
        </p:nvSpPr>
        <p:spPr>
          <a:xfrm>
            <a:off x="658368" y="2103120"/>
            <a:ext cx="6949440" cy="1051560"/>
          </a:xfrm>
          <a:prstGeom prst="roundRect">
            <a:avLst>
              <a:gd name="adj" fmla="val 16000"/>
            </a:avLst>
          </a:prstGeom>
          <a:solidFill>
            <a:srgbClr val="FFFFFF"/>
          </a:solidFill>
          <a:ln w="3810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2157984"/>
            <a:ext cx="6583680" cy="274320"/>
          </a:xfrm>
          <a:prstGeom prst="rect">
            <a:avLst/>
          </a:prstGeom>
          <a:noFill/>
        </p:spPr>
        <p:txBody>
          <a:bodyPr wrap="square" anchor="t" lIns="45720" rIns="45720" tIns="18288" bIns="18288">
            <a:spAutoFit/>
          </a:bodyPr>
          <a:lstStyle/>
          <a:p>
            <a:r>
              <a:rPr sz="1200" b="1" i="0">
                <a:solidFill>
                  <a:srgbClr val="D9363E"/>
                </a:solidFill>
                <a:latin typeface="Arial"/>
              </a:rPr>
              <a:t>THE PROBLEM</a:t>
            </a:r>
          </a:p>
        </p:txBody>
      </p:sp>
      <p:sp>
        <p:nvSpPr>
          <p:cNvPr id="10" name="TextBox 9"/>
          <p:cNvSpPr txBox="1"/>
          <p:nvPr/>
        </p:nvSpPr>
        <p:spPr>
          <a:xfrm>
            <a:off x="868680" y="2432304"/>
            <a:ext cx="6583680" cy="685800"/>
          </a:xfrm>
          <a:prstGeom prst="rect">
            <a:avLst/>
          </a:prstGeom>
          <a:noFill/>
        </p:spPr>
        <p:txBody>
          <a:bodyPr wrap="square" anchor="t" lIns="45720" rIns="45720" tIns="18288" bIns="18288">
            <a:spAutoFit/>
          </a:bodyPr>
          <a:lstStyle/>
          <a:p>
            <a:r>
              <a:rPr sz="2400" b="1" i="0">
                <a:solidFill>
                  <a:srgbClr val="2A1060"/>
                </a:solidFill>
                <a:latin typeface="Arial"/>
              </a:rPr>
              <a:t>Simplify n + 7n.</a:t>
            </a:r>
          </a:p>
        </p:txBody>
      </p:sp>
      <p:sp>
        <p:nvSpPr>
          <p:cNvPr id="11" name="Rounded Rectangle 10"/>
          <p:cNvSpPr/>
          <p:nvPr/>
        </p:nvSpPr>
        <p:spPr>
          <a:xfrm>
            <a:off x="658368" y="3291840"/>
            <a:ext cx="6949440" cy="804672"/>
          </a:xfrm>
          <a:prstGeom prst="roundRect">
            <a:avLst>
              <a:gd name="adj" fmla="val 16000"/>
            </a:avLst>
          </a:prstGeom>
          <a:solidFill>
            <a:srgbClr val="FFFFFF"/>
          </a:solidFill>
          <a:ln w="25400">
            <a:solidFill>
              <a:srgbClr val="F3C4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346704"/>
            <a:ext cx="6583680" cy="274320"/>
          </a:xfrm>
          <a:prstGeom prst="rect">
            <a:avLst/>
          </a:prstGeom>
          <a:noFill/>
        </p:spPr>
        <p:txBody>
          <a:bodyPr wrap="square" anchor="t" lIns="45720" rIns="45720" tIns="18288" bIns="18288">
            <a:spAutoFit/>
          </a:bodyPr>
          <a:lstStyle/>
          <a:p>
            <a:r>
              <a:rPr sz="1200" b="1" i="0">
                <a:solidFill>
                  <a:srgbClr val="D9363E"/>
                </a:solidFill>
                <a:latin typeface="Arial"/>
              </a:rPr>
              <a:t>WHAT A STUDENT DID</a:t>
            </a:r>
          </a:p>
        </p:txBody>
      </p:sp>
      <p:sp>
        <p:nvSpPr>
          <p:cNvPr id="13" name="TextBox 12"/>
          <p:cNvSpPr txBox="1"/>
          <p:nvPr/>
        </p:nvSpPr>
        <p:spPr>
          <a:xfrm>
            <a:off x="868680" y="3611880"/>
            <a:ext cx="6583680" cy="438912"/>
          </a:xfrm>
          <a:prstGeom prst="rect">
            <a:avLst/>
          </a:prstGeom>
          <a:noFill/>
        </p:spPr>
        <p:txBody>
          <a:bodyPr wrap="square" anchor="t" lIns="45720" rIns="45720" tIns="18288" bIns="18288">
            <a:spAutoFit/>
          </a:bodyPr>
          <a:lstStyle/>
          <a:p>
            <a:r>
              <a:rPr sz="1900" b="0" i="0">
                <a:solidFill>
                  <a:srgbClr val="22123F"/>
                </a:solidFill>
                <a:latin typeface="Arial"/>
              </a:rPr>
              <a:t>Answered 7n — ignored the lone n.</a:t>
            </a:r>
          </a:p>
        </p:txBody>
      </p:sp>
      <p:sp>
        <p:nvSpPr>
          <p:cNvPr id="14" name="Rounded Rectangle 13"/>
          <p:cNvSpPr/>
          <p:nvPr/>
        </p:nvSpPr>
        <p:spPr>
          <a:xfrm>
            <a:off x="658368" y="4233672"/>
            <a:ext cx="7086600" cy="886968"/>
          </a:xfrm>
          <a:prstGeom prst="roundRect">
            <a:avLst>
              <a:gd name="adj" fmla="val 16000"/>
            </a:avLst>
          </a:prstGeom>
          <a:solidFill>
            <a:srgbClr val="FFE1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4306824"/>
            <a:ext cx="6720840" cy="274320"/>
          </a:xfrm>
          <a:prstGeom prst="rect">
            <a:avLst/>
          </a:prstGeom>
          <a:noFill/>
        </p:spPr>
        <p:txBody>
          <a:bodyPr wrap="square" anchor="t" lIns="45720" rIns="45720" tIns="18288" bIns="18288">
            <a:spAutoFit/>
          </a:bodyPr>
          <a:lstStyle/>
          <a:p>
            <a:r>
              <a:rPr sz="1200" b="1" i="0">
                <a:solidFill>
                  <a:srgbClr val="D9363E"/>
                </a:solidFill>
                <a:latin typeface="Arial"/>
              </a:rPr>
              <a:t>YOUR MISSION</a:t>
            </a:r>
          </a:p>
        </p:txBody>
      </p:sp>
      <p:sp>
        <p:nvSpPr>
          <p:cNvPr id="16" name="TextBox 15"/>
          <p:cNvSpPr txBox="1"/>
          <p:nvPr/>
        </p:nvSpPr>
        <p:spPr>
          <a:xfrm>
            <a:off x="868680" y="4562856"/>
            <a:ext cx="6720840" cy="502920"/>
          </a:xfrm>
          <a:prstGeom prst="rect">
            <a:avLst/>
          </a:prstGeom>
          <a:noFill/>
        </p:spPr>
        <p:txBody>
          <a:bodyPr wrap="square" anchor="t" lIns="45720" rIns="45720" tIns="18288" bIns="18288">
            <a:spAutoFit/>
          </a:bodyPr>
          <a:lstStyle/>
          <a:p>
            <a:r>
              <a:rPr sz="2200" b="1" i="0">
                <a:solidFill>
                  <a:srgbClr val="8A1F25"/>
                </a:solidFill>
                <a:latin typeface="Arial"/>
              </a:rPr>
              <a:t>What went wrong? What’s the right answer?</a:t>
            </a:r>
          </a:p>
        </p:txBody>
      </p:sp>
      <p:pic>
        <p:nvPicPr>
          <p:cNvPr id="17" name="Picture 16" descr="facepalm.png"/>
          <p:cNvPicPr>
            <a:picLocks noChangeAspect="1"/>
          </p:cNvPicPr>
          <p:nvPr/>
        </p:nvPicPr>
        <p:blipFill>
          <a:blip r:embed="rId2"/>
          <a:stretch>
            <a:fillRect/>
          </a:stretch>
        </p:blipFill>
        <p:spPr>
          <a:xfrm>
            <a:off x="7985455" y="3249354"/>
            <a:ext cx="3931920" cy="3608645"/>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7/11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2482596" cy="384048"/>
          </a:xfrm>
          <a:prstGeom prst="roundRect">
            <a:avLst>
              <a:gd name="adj" fmla="val 50000"/>
            </a:avLst>
          </a:prstGeom>
          <a:solidFill>
            <a:srgbClr val="F2C2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2A1060"/>
                </a:solidFill>
                <a:latin typeface="Arial"/>
              </a:rPr>
              <a:t>WATCH MR DJ SOLVE</a:t>
            </a:r>
          </a:p>
        </p:txBody>
      </p:sp>
      <p:sp>
        <p:nvSpPr>
          <p:cNvPr id="6" name="Rounded Rectangle 5"/>
          <p:cNvSpPr/>
          <p:nvPr/>
        </p:nvSpPr>
        <p:spPr>
          <a:xfrm>
            <a:off x="9603943" y="457200"/>
            <a:ext cx="1993391"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Copy the steps</a:t>
            </a:r>
          </a:p>
        </p:txBody>
      </p:sp>
      <p:sp>
        <p:nvSpPr>
          <p:cNvPr id="7" name="TextBox 6"/>
          <p:cNvSpPr txBox="1"/>
          <p:nvPr/>
        </p:nvSpPr>
        <p:spPr>
          <a:xfrm>
            <a:off x="658368" y="1024128"/>
            <a:ext cx="7132320" cy="822960"/>
          </a:xfrm>
          <a:prstGeom prst="rect">
            <a:avLst/>
          </a:prstGeom>
          <a:noFill/>
        </p:spPr>
        <p:txBody>
          <a:bodyPr wrap="square" anchor="ctr" lIns="45720" rIns="45720" tIns="18288" bIns="18288">
            <a:spAutoFit/>
          </a:bodyPr>
          <a:lstStyle/>
          <a:p>
            <a:r>
              <a:rPr sz="2800" b="1" i="0">
                <a:solidFill>
                  <a:srgbClr val="2A1060"/>
                </a:solidFill>
                <a:latin typeface="Arial"/>
              </a:rPr>
              <a:t>Simplify n + 7n.</a:t>
            </a:r>
          </a:p>
        </p:txBody>
      </p:sp>
      <p:sp>
        <p:nvSpPr>
          <p:cNvPr id="8" name="Rounded Rectangle 7"/>
          <p:cNvSpPr/>
          <p:nvPr/>
        </p:nvSpPr>
        <p:spPr>
          <a:xfrm>
            <a:off x="658368" y="19659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0939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0391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n is 1n, so 1 + 7 = 8.</a:t>
            </a:r>
          </a:p>
        </p:txBody>
      </p:sp>
      <p:sp>
        <p:nvSpPr>
          <p:cNvPr id="11" name="Rounded Rectangle 10"/>
          <p:cNvSpPr/>
          <p:nvPr/>
        </p:nvSpPr>
        <p:spPr>
          <a:xfrm>
            <a:off x="1874519" y="2843784"/>
            <a:ext cx="3291840" cy="566928"/>
          </a:xfrm>
          <a:prstGeom prst="roundRect">
            <a:avLst>
              <a:gd name="adj" fmla="val 25000"/>
            </a:avLst>
          </a:prstGeom>
          <a:solidFill>
            <a:srgbClr val="FFFFFF"/>
          </a:solidFill>
          <a:ln w="38100">
            <a:solidFill>
              <a:srgbClr val="7E03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2200" b="1" i="0">
                <a:solidFill>
                  <a:srgbClr val="7E03F2"/>
                </a:solidFill>
                <a:latin typeface="Arial"/>
              </a:rPr>
              <a:t>8n</a:t>
            </a:r>
          </a:p>
        </p:txBody>
      </p:sp>
      <p:sp>
        <p:nvSpPr>
          <p:cNvPr id="12" name="TextBox 11"/>
          <p:cNvSpPr txBox="1"/>
          <p:nvPr/>
        </p:nvSpPr>
        <p:spPr>
          <a:xfrm>
            <a:off x="658368" y="2898648"/>
            <a:ext cx="1280160" cy="457200"/>
          </a:xfrm>
          <a:prstGeom prst="rect">
            <a:avLst/>
          </a:prstGeom>
          <a:noFill/>
        </p:spPr>
        <p:txBody>
          <a:bodyPr wrap="square" anchor="t" lIns="45720" rIns="45720" tIns="18288" bIns="18288">
            <a:spAutoFit/>
          </a:bodyPr>
          <a:lstStyle/>
          <a:p>
            <a:r>
              <a:rPr sz="2200" b="1" i="0">
                <a:solidFill>
                  <a:srgbClr val="2A1060"/>
                </a:solidFill>
                <a:latin typeface="Arial"/>
              </a:rPr>
              <a:t>Answer:</a:t>
            </a:r>
          </a:p>
        </p:txBody>
      </p:sp>
      <p:pic>
        <p:nvPicPr>
          <p:cNvPr id="13" name="Picture 12" descr="showing.png"/>
          <p:cNvPicPr>
            <a:picLocks noChangeAspect="1"/>
          </p:cNvPicPr>
          <p:nvPr/>
        </p:nvPicPr>
        <p:blipFill>
          <a:blip r:embed="rId2"/>
          <a:stretch>
            <a:fillRect/>
          </a:stretch>
        </p:blipFill>
        <p:spPr>
          <a:xfrm>
            <a:off x="7985455" y="3207474"/>
            <a:ext cx="3931920" cy="3650525"/>
          </a:xfrm>
          <a:prstGeom prst="rect">
            <a:avLst/>
          </a:prstGeom>
        </p:spPr>
      </p:pic>
      <p:pic>
        <p:nvPicPr>
          <p:cNvPr id="14" name="Picture 13"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5" name="TextBox 14"/>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8/11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49504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YOUR TURN</a:t>
            </a:r>
          </a:p>
        </p:txBody>
      </p:sp>
      <p:sp>
        <p:nvSpPr>
          <p:cNvPr id="6" name="Rounded Rectangle 5"/>
          <p:cNvSpPr/>
          <p:nvPr/>
        </p:nvSpPr>
        <p:spPr>
          <a:xfrm>
            <a:off x="9494215" y="457200"/>
            <a:ext cx="210312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Whiteboards up!</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Pick your pepper!</a:t>
            </a:r>
          </a:p>
        </p:txBody>
      </p:sp>
      <p:sp>
        <p:nvSpPr>
          <p:cNvPr id="8" name="Rounded Rectangle 7"/>
          <p:cNvSpPr/>
          <p:nvPr/>
        </p:nvSpPr>
        <p:spPr>
          <a:xfrm>
            <a:off x="658368" y="2103120"/>
            <a:ext cx="3472586" cy="3977639"/>
          </a:xfrm>
          <a:prstGeom prst="roundRect">
            <a:avLst>
              <a:gd name="adj" fmla="val 10000"/>
            </a:avLst>
          </a:prstGeom>
          <a:solidFill>
            <a:srgbClr val="E8F7EC"/>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mild.png"/>
          <p:cNvPicPr>
            <a:picLocks noChangeAspect="1"/>
          </p:cNvPicPr>
          <p:nvPr/>
        </p:nvPicPr>
        <p:blipFill>
          <a:blip r:embed="rId2"/>
          <a:stretch>
            <a:fillRect/>
          </a:stretch>
        </p:blipFill>
        <p:spPr>
          <a:xfrm>
            <a:off x="886968" y="2240280"/>
            <a:ext cx="800100" cy="640080"/>
          </a:xfrm>
          <a:prstGeom prst="rect">
            <a:avLst/>
          </a:prstGeom>
        </p:spPr>
      </p:pic>
      <p:sp>
        <p:nvSpPr>
          <p:cNvPr id="10" name="Rounded Rectangle 9"/>
          <p:cNvSpPr/>
          <p:nvPr/>
        </p:nvSpPr>
        <p:spPr>
          <a:xfrm>
            <a:off x="886968" y="3127248"/>
            <a:ext cx="1545336" cy="365760"/>
          </a:xfrm>
          <a:prstGeom prst="roundRect">
            <a:avLst>
              <a:gd name="adj" fmla="val 50000"/>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MILD</a:t>
            </a:r>
          </a:p>
        </p:txBody>
      </p:sp>
      <p:sp>
        <p:nvSpPr>
          <p:cNvPr id="11" name="TextBox 10"/>
          <p:cNvSpPr txBox="1"/>
          <p:nvPr/>
        </p:nvSpPr>
        <p:spPr>
          <a:xfrm>
            <a:off x="859536"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Simplify 4a + 6a.</a:t>
            </a:r>
          </a:p>
        </p:txBody>
      </p:sp>
      <p:sp>
        <p:nvSpPr>
          <p:cNvPr id="12" name="TextBox 11"/>
          <p:cNvSpPr txBox="1"/>
          <p:nvPr/>
        </p:nvSpPr>
        <p:spPr>
          <a:xfrm>
            <a:off x="859536"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#1 on your practice sheet</a:t>
            </a:r>
          </a:p>
        </p:txBody>
      </p:sp>
      <p:sp>
        <p:nvSpPr>
          <p:cNvPr id="13" name="Rounded Rectangle 12"/>
          <p:cNvSpPr/>
          <p:nvPr/>
        </p:nvSpPr>
        <p:spPr>
          <a:xfrm>
            <a:off x="4359554" y="2103120"/>
            <a:ext cx="3472586" cy="3977639"/>
          </a:xfrm>
          <a:prstGeom prst="roundRect">
            <a:avLst>
              <a:gd name="adj" fmla="val 10000"/>
            </a:avLst>
          </a:prstGeom>
          <a:solidFill>
            <a:srgbClr val="FFF1E3"/>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medium.png"/>
          <p:cNvPicPr>
            <a:picLocks noChangeAspect="1"/>
          </p:cNvPicPr>
          <p:nvPr/>
        </p:nvPicPr>
        <p:blipFill>
          <a:blip r:embed="rId3"/>
          <a:stretch>
            <a:fillRect/>
          </a:stretch>
        </p:blipFill>
        <p:spPr>
          <a:xfrm>
            <a:off x="4588154" y="2240280"/>
            <a:ext cx="777240" cy="777240"/>
          </a:xfrm>
          <a:prstGeom prst="rect">
            <a:avLst/>
          </a:prstGeom>
        </p:spPr>
      </p:pic>
      <p:sp>
        <p:nvSpPr>
          <p:cNvPr id="15" name="Rounded Rectangle 14"/>
          <p:cNvSpPr/>
          <p:nvPr/>
        </p:nvSpPr>
        <p:spPr>
          <a:xfrm>
            <a:off x="4588154" y="3127248"/>
            <a:ext cx="1746504" cy="365760"/>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MEDIUM</a:t>
            </a:r>
          </a:p>
        </p:txBody>
      </p:sp>
      <p:sp>
        <p:nvSpPr>
          <p:cNvPr id="16" name="TextBox 15"/>
          <p:cNvSpPr txBox="1"/>
          <p:nvPr/>
        </p:nvSpPr>
        <p:spPr>
          <a:xfrm>
            <a:off x="4560722"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Simplify </a:t>
            </a:r>
            <a:r>
              <a:rPr sz="1700" b="1" i="0">
                <a:solidFill>
                  <a:srgbClr val="22123F"/>
                </a:solidFill>
                <a:latin typeface="Arial"/>
              </a:rPr>
              <a:t>5x + 3 + 2x</a:t>
            </a:r>
            <a:r>
              <a:rPr sz="1700" b="0" i="0">
                <a:solidFill>
                  <a:srgbClr val="22123F"/>
                </a:solidFill>
                <a:latin typeface="Arial"/>
              </a:rPr>
              <a:t>.</a:t>
            </a:r>
          </a:p>
        </p:txBody>
      </p:sp>
      <p:sp>
        <p:nvSpPr>
          <p:cNvPr id="17" name="TextBox 16"/>
          <p:cNvSpPr txBox="1"/>
          <p:nvPr/>
        </p:nvSpPr>
        <p:spPr>
          <a:xfrm>
            <a:off x="4560722"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#3 on your practice sheet</a:t>
            </a:r>
          </a:p>
        </p:txBody>
      </p:sp>
      <p:sp>
        <p:nvSpPr>
          <p:cNvPr id="18" name="Rounded Rectangle 17"/>
          <p:cNvSpPr/>
          <p:nvPr/>
        </p:nvSpPr>
        <p:spPr>
          <a:xfrm>
            <a:off x="8060740" y="2103120"/>
            <a:ext cx="3472586" cy="3977639"/>
          </a:xfrm>
          <a:prstGeom prst="roundRect">
            <a:avLst>
              <a:gd name="adj" fmla="val 10000"/>
            </a:avLst>
          </a:prstGeom>
          <a:solidFill>
            <a:srgbClr val="FDEBEC"/>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9" name="Picture 18" descr="spicy.png"/>
          <p:cNvPicPr>
            <a:picLocks noChangeAspect="1"/>
          </p:cNvPicPr>
          <p:nvPr/>
        </p:nvPicPr>
        <p:blipFill>
          <a:blip r:embed="rId4"/>
          <a:stretch>
            <a:fillRect/>
          </a:stretch>
        </p:blipFill>
        <p:spPr>
          <a:xfrm>
            <a:off x="8289340" y="2240280"/>
            <a:ext cx="777240" cy="777240"/>
          </a:xfrm>
          <a:prstGeom prst="rect">
            <a:avLst/>
          </a:prstGeom>
        </p:spPr>
      </p:pic>
      <p:sp>
        <p:nvSpPr>
          <p:cNvPr id="20" name="Rounded Rectangle 19"/>
          <p:cNvSpPr/>
          <p:nvPr/>
        </p:nvSpPr>
        <p:spPr>
          <a:xfrm>
            <a:off x="8289340" y="3127248"/>
            <a:ext cx="1645920" cy="365760"/>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SPICY</a:t>
            </a:r>
          </a:p>
        </p:txBody>
      </p:sp>
      <p:sp>
        <p:nvSpPr>
          <p:cNvPr id="21" name="TextBox 20"/>
          <p:cNvSpPr txBox="1"/>
          <p:nvPr/>
        </p:nvSpPr>
        <p:spPr>
          <a:xfrm>
            <a:off x="8261908"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Can 4x + 9 be simplified further? Explain your answer.</a:t>
            </a:r>
          </a:p>
        </p:txBody>
      </p:sp>
      <p:sp>
        <p:nvSpPr>
          <p:cNvPr id="22" name="TextBox 21"/>
          <p:cNvSpPr txBox="1"/>
          <p:nvPr/>
        </p:nvSpPr>
        <p:spPr>
          <a:xfrm>
            <a:off x="8261908"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#6 on your practice sheet</a:t>
            </a:r>
          </a:p>
        </p:txBody>
      </p:sp>
      <p:pic>
        <p:nvPicPr>
          <p:cNvPr id="23" name="Picture 22"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24" name="TextBox 23"/>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9/11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ED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58368" y="457200"/>
            <a:ext cx="211226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QUICK CHECK-IN</a:t>
            </a:r>
          </a:p>
        </p:txBody>
      </p:sp>
      <p:sp>
        <p:nvSpPr>
          <p:cNvPr id="4" name="Rounded Rectangle 3"/>
          <p:cNvSpPr/>
          <p:nvPr/>
        </p:nvSpPr>
        <p:spPr>
          <a:xfrm>
            <a:off x="8945575" y="457200"/>
            <a:ext cx="265176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Show me your fingers</a:t>
            </a:r>
          </a:p>
        </p:txBody>
      </p:sp>
      <p:sp>
        <p:nvSpPr>
          <p:cNvPr id="5" name="TextBox 4"/>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How’s it going?</a:t>
            </a:r>
          </a:p>
        </p:txBody>
      </p:sp>
      <p:sp>
        <p:nvSpPr>
          <p:cNvPr id="6" name="Rounded Rectangle 5"/>
          <p:cNvSpPr/>
          <p:nvPr/>
        </p:nvSpPr>
        <p:spPr>
          <a:xfrm>
            <a:off x="658368" y="2103120"/>
            <a:ext cx="3472586" cy="4023360"/>
          </a:xfrm>
          <a:prstGeom prst="roundRect">
            <a:avLst>
              <a:gd name="adj" fmla="val 10000"/>
            </a:avLst>
          </a:prstGeom>
          <a:solidFill>
            <a:srgbClr val="FFFFFF"/>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humbsup.png"/>
          <p:cNvPicPr>
            <a:picLocks noChangeAspect="1"/>
          </p:cNvPicPr>
          <p:nvPr/>
        </p:nvPicPr>
        <p:blipFill>
          <a:blip r:embed="rId2"/>
          <a:stretch>
            <a:fillRect/>
          </a:stretch>
        </p:blipFill>
        <p:spPr>
          <a:xfrm>
            <a:off x="1310239" y="2240280"/>
            <a:ext cx="2168842" cy="2514600"/>
          </a:xfrm>
          <a:prstGeom prst="rect">
            <a:avLst/>
          </a:prstGeom>
        </p:spPr>
      </p:pic>
      <p:sp>
        <p:nvSpPr>
          <p:cNvPr id="8" name="TextBox 7"/>
          <p:cNvSpPr txBox="1"/>
          <p:nvPr/>
        </p:nvSpPr>
        <p:spPr>
          <a:xfrm>
            <a:off x="658368" y="4846320"/>
            <a:ext cx="3472586" cy="457200"/>
          </a:xfrm>
          <a:prstGeom prst="rect">
            <a:avLst/>
          </a:prstGeom>
          <a:noFill/>
        </p:spPr>
        <p:txBody>
          <a:bodyPr wrap="square" anchor="t" lIns="45720" rIns="45720" tIns="18288" bIns="18288">
            <a:spAutoFit/>
          </a:bodyPr>
          <a:lstStyle/>
          <a:p>
            <a:pPr algn="ctr"/>
            <a:r>
              <a:rPr sz="2600" b="1" i="0">
                <a:solidFill>
                  <a:srgbClr val="1F9D55"/>
                </a:solidFill>
                <a:latin typeface="Arial"/>
              </a:rPr>
              <a:t>3 · Got it!</a:t>
            </a:r>
          </a:p>
        </p:txBody>
      </p:sp>
      <p:sp>
        <p:nvSpPr>
          <p:cNvPr id="9" name="TextBox 8"/>
          <p:cNvSpPr txBox="1"/>
          <p:nvPr/>
        </p:nvSpPr>
        <p:spPr>
          <a:xfrm>
            <a:off x="658368"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could teach it</a:t>
            </a:r>
          </a:p>
        </p:txBody>
      </p:sp>
      <p:sp>
        <p:nvSpPr>
          <p:cNvPr id="10" name="Rounded Rectangle 9"/>
          <p:cNvSpPr/>
          <p:nvPr/>
        </p:nvSpPr>
        <p:spPr>
          <a:xfrm>
            <a:off x="4359554" y="2103120"/>
            <a:ext cx="3472586" cy="4023360"/>
          </a:xfrm>
          <a:prstGeom prst="roundRect">
            <a:avLst>
              <a:gd name="adj" fmla="val 10000"/>
            </a:avLst>
          </a:prstGeom>
          <a:solidFill>
            <a:srgbClr val="FFFFFF"/>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wondering.png"/>
          <p:cNvPicPr>
            <a:picLocks noChangeAspect="1"/>
          </p:cNvPicPr>
          <p:nvPr/>
        </p:nvPicPr>
        <p:blipFill>
          <a:blip r:embed="rId3"/>
          <a:stretch>
            <a:fillRect/>
          </a:stretch>
        </p:blipFill>
        <p:spPr>
          <a:xfrm>
            <a:off x="5278602" y="2240280"/>
            <a:ext cx="1634490" cy="2514600"/>
          </a:xfrm>
          <a:prstGeom prst="rect">
            <a:avLst/>
          </a:prstGeom>
        </p:spPr>
      </p:pic>
      <p:sp>
        <p:nvSpPr>
          <p:cNvPr id="12" name="TextBox 11"/>
          <p:cNvSpPr txBox="1"/>
          <p:nvPr/>
        </p:nvSpPr>
        <p:spPr>
          <a:xfrm>
            <a:off x="4359554" y="4846320"/>
            <a:ext cx="3472586" cy="457200"/>
          </a:xfrm>
          <a:prstGeom prst="rect">
            <a:avLst/>
          </a:prstGeom>
          <a:noFill/>
        </p:spPr>
        <p:txBody>
          <a:bodyPr wrap="square" anchor="t" lIns="45720" rIns="45720" tIns="18288" bIns="18288">
            <a:spAutoFit/>
          </a:bodyPr>
          <a:lstStyle/>
          <a:p>
            <a:pPr algn="ctr"/>
            <a:r>
              <a:rPr sz="2600" b="1" i="0">
                <a:solidFill>
                  <a:srgbClr val="F07A10"/>
                </a:solidFill>
                <a:latin typeface="Arial"/>
              </a:rPr>
              <a:t>2 · Almost</a:t>
            </a:r>
          </a:p>
        </p:txBody>
      </p:sp>
      <p:sp>
        <p:nvSpPr>
          <p:cNvPr id="13" name="TextBox 12"/>
          <p:cNvSpPr txBox="1"/>
          <p:nvPr/>
        </p:nvSpPr>
        <p:spPr>
          <a:xfrm>
            <a:off x="4359554"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One more example, please</a:t>
            </a:r>
          </a:p>
        </p:txBody>
      </p:sp>
      <p:sp>
        <p:nvSpPr>
          <p:cNvPr id="14" name="Rounded Rectangle 13"/>
          <p:cNvSpPr/>
          <p:nvPr/>
        </p:nvSpPr>
        <p:spPr>
          <a:xfrm>
            <a:off x="8060740" y="2103120"/>
            <a:ext cx="3472586" cy="4023360"/>
          </a:xfrm>
          <a:prstGeom prst="roundRect">
            <a:avLst>
              <a:gd name="adj" fmla="val 10000"/>
            </a:avLst>
          </a:prstGeom>
          <a:solidFill>
            <a:srgbClr val="FFFFFF"/>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thinking.png"/>
          <p:cNvPicPr>
            <a:picLocks noChangeAspect="1"/>
          </p:cNvPicPr>
          <p:nvPr/>
        </p:nvPicPr>
        <p:blipFill>
          <a:blip r:embed="rId4"/>
          <a:stretch>
            <a:fillRect/>
          </a:stretch>
        </p:blipFill>
        <p:spPr>
          <a:xfrm>
            <a:off x="8775477" y="2240280"/>
            <a:ext cx="2043112" cy="2514600"/>
          </a:xfrm>
          <a:prstGeom prst="rect">
            <a:avLst/>
          </a:prstGeom>
        </p:spPr>
      </p:pic>
      <p:sp>
        <p:nvSpPr>
          <p:cNvPr id="16" name="TextBox 15"/>
          <p:cNvSpPr txBox="1"/>
          <p:nvPr/>
        </p:nvSpPr>
        <p:spPr>
          <a:xfrm>
            <a:off x="8060740" y="4846320"/>
            <a:ext cx="3472586" cy="457200"/>
          </a:xfrm>
          <a:prstGeom prst="rect">
            <a:avLst/>
          </a:prstGeom>
          <a:noFill/>
        </p:spPr>
        <p:txBody>
          <a:bodyPr wrap="square" anchor="t" lIns="45720" rIns="45720" tIns="18288" bIns="18288">
            <a:spAutoFit/>
          </a:bodyPr>
          <a:lstStyle/>
          <a:p>
            <a:pPr algn="ctr"/>
            <a:r>
              <a:rPr sz="2600" b="1" i="0">
                <a:solidFill>
                  <a:srgbClr val="D9363E"/>
                </a:solidFill>
                <a:latin typeface="Arial"/>
              </a:rPr>
              <a:t>1 · Not yet</a:t>
            </a:r>
          </a:p>
        </p:txBody>
      </p:sp>
      <p:sp>
        <p:nvSpPr>
          <p:cNvPr id="17" name="TextBox 16"/>
          <p:cNvSpPr txBox="1"/>
          <p:nvPr/>
        </p:nvSpPr>
        <p:spPr>
          <a:xfrm>
            <a:off x="8060740"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need some help</a:t>
            </a:r>
          </a:p>
        </p:txBody>
      </p:sp>
      <p:pic>
        <p:nvPicPr>
          <p:cNvPr id="18" name="Picture 17"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10/11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685800" y="1234440"/>
            <a:ext cx="6400800" cy="1097280"/>
          </a:xfrm>
          <a:prstGeom prst="rect">
            <a:avLst/>
          </a:prstGeom>
          <a:noFill/>
        </p:spPr>
        <p:txBody>
          <a:bodyPr wrap="square" anchor="t" lIns="45720" rIns="45720" tIns="18288" bIns="18288">
            <a:spAutoFit/>
          </a:bodyPr>
          <a:lstStyle/>
          <a:p>
            <a:r>
              <a:rPr sz="6000" b="1" i="0">
                <a:solidFill>
                  <a:srgbClr val="FFFFFF"/>
                </a:solidFill>
                <a:latin typeface="Arial"/>
              </a:rPr>
              <a:t>NOW YOU!</a:t>
            </a:r>
          </a:p>
        </p:txBody>
      </p:sp>
      <p:sp>
        <p:nvSpPr>
          <p:cNvPr id="6" name="Rounded Rectangle 5"/>
          <p:cNvSpPr/>
          <p:nvPr/>
        </p:nvSpPr>
        <p:spPr>
          <a:xfrm>
            <a:off x="658368" y="2468880"/>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41248" y="2523744"/>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Practice sheet: </a:t>
            </a:r>
            <a:r>
              <a:rPr sz="1800" b="0" i="0">
                <a:solidFill>
                  <a:srgbClr val="FFFFFF"/>
                </a:solidFill>
                <a:latin typeface="Arial"/>
              </a:rPr>
              <a:t>everyone does Mild &amp; Medium, then climb the peppers.</a:t>
            </a:r>
          </a:p>
        </p:txBody>
      </p:sp>
      <p:sp>
        <p:nvSpPr>
          <p:cNvPr id="8" name="Rounded Rectangle 7"/>
          <p:cNvSpPr/>
          <p:nvPr/>
        </p:nvSpPr>
        <p:spPr>
          <a:xfrm>
            <a:off x="658368" y="3529584"/>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41248" y="3584448"/>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Stuck? </a:t>
            </a:r>
            <a:r>
              <a:rPr sz="1800" b="0" i="0">
                <a:solidFill>
                  <a:srgbClr val="FFFFFF"/>
                </a:solidFill>
                <a:latin typeface="Arial"/>
              </a:rPr>
              <a:t>Look back at Mr DJ’s example at the top of the sheet.</a:t>
            </a:r>
          </a:p>
        </p:txBody>
      </p:sp>
      <p:sp>
        <p:nvSpPr>
          <p:cNvPr id="10" name="Rounded Rectangle 9"/>
          <p:cNvSpPr/>
          <p:nvPr/>
        </p:nvSpPr>
        <p:spPr>
          <a:xfrm>
            <a:off x="658368" y="4590288"/>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1248" y="4645152"/>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Need it again? </a:t>
            </a:r>
            <a:r>
              <a:rPr sz="1800" b="0" i="0">
                <a:solidFill>
                  <a:srgbClr val="FFFFFF"/>
                </a:solidFill>
                <a:latin typeface="Arial"/>
              </a:rPr>
              <a:t>Watch “Combining Like Terms - Watch me solve this in under 2 minutes - then you try one!” on YouTube @MathWithMrDJ</a:t>
            </a:r>
          </a:p>
        </p:txBody>
      </p:sp>
      <p:sp>
        <p:nvSpPr>
          <p:cNvPr id="12" name="Rounded Rectangle 11"/>
          <p:cNvSpPr/>
          <p:nvPr/>
        </p:nvSpPr>
        <p:spPr>
          <a:xfrm>
            <a:off x="658368" y="5650992"/>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41248" y="5705856"/>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Brain break: </a:t>
            </a:r>
            <a:r>
              <a:rPr sz="1800" b="0" i="0">
                <a:solidFill>
                  <a:srgbClr val="FFFFFF"/>
                </a:solidFill>
                <a:latin typeface="Arial"/>
              </a:rPr>
              <a:t>3 new daily puzzles at puzzles.mathwithmrdj.com</a:t>
            </a:r>
          </a:p>
        </p:txBody>
      </p:sp>
      <p:pic>
        <p:nvPicPr>
          <p:cNvPr id="14" name="Picture 13" descr="celebrate.png"/>
          <p:cNvPicPr>
            <a:picLocks noChangeAspect="1"/>
          </p:cNvPicPr>
          <p:nvPr/>
        </p:nvPicPr>
        <p:blipFill>
          <a:blip r:embed="rId3"/>
          <a:stretch>
            <a:fillRect/>
          </a:stretch>
        </p:blipFill>
        <p:spPr>
          <a:xfrm>
            <a:off x="7711135" y="3364928"/>
            <a:ext cx="4206240" cy="349307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Combining like terms: Lesson Slides (Grade 6)</dc:title>
  <dc:subject/>
  <dc:creator>Math With Mr DJ</dc:creator>
  <cp:keywords/>
  <dc:description>generated using python-pptx</dc:description>
  <cp:lastModifiedBy>Steve Canny</cp:lastModifiedBy>
  <cp:revision>1</cp:revision>
  <dcterms:created xsi:type="dcterms:W3CDTF">2026-01-01T00:00:00Z</dcterms:created>
  <dcterms:modified xsi:type="dcterms:W3CDTF">2026-01-01T00:00:00Z</dcterms:modified>
  <cp:category/>
</cp:coreProperties>
</file>