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[0:00] Frame it: the plane is a map, and every point has an address.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[1:00] Hook — poll same or different. Do NOT resolve. Reversal is the single most common plotting error.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[2:30] Establish across-then-up. Give students a physical gesture for it; it sticks better than the words.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[4:30] WE1 — resolve the hook. Plot BOTH points so the difference is visible, not just asserted.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[6:30] WE2 — the quadrants and the axis exception. The axis case is skipped in most lessons and shows up on every assessment.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[11:00] Connect the order rule to the shared-coordinate rule. The shared-coordinate idea is what the “Side lengths from coordinates” lesson uses to measure sides.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Show the problem and the slip. Pairs: what went wrong, and what is the right answer? Take two answers before moving 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Solve it together, one step at a time. It is also the worked example at the top of the practice sheet, so students can look back at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[9:00] CFU — all-student response. Answer Quadrant II. Watch for Quadrant I from ignoring the negative. Whiteboards: everyone tries Mild, then climbs. These are #1, #3, #6 on the practice sheet.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Fingers up: 3 = got it, 2 = almost, 1 = not yet. Pull the 1s for a quick reteach while everyone else starts the practice sheet.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[13:00] Launch the in-class practice sheet. Launch the practice sheet. Exit ticket in the last 5–8 minutes.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Relationship Id="rId3" Type="http://schemas.openxmlformats.org/officeDocument/2006/relationships/image" Target="../media/image1.png"/><Relationship Id="rId4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Relationship Id="rId3" Type="http://schemas.openxmlformats.org/officeDocument/2006/relationships/image" Target="../media/image1.png"/><Relationship Id="rId4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Relationship Id="rId3" Type="http://schemas.openxmlformats.org/officeDocument/2006/relationships/image" Target="../media/image1.png"/><Relationship Id="rId4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openxmlformats.org/officeDocument/2006/relationships/image" Target="../media/image1.png"/><Relationship Id="rId4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Relationship Id="rId3" Type="http://schemas.openxmlformats.org/officeDocument/2006/relationships/image" Target="../media/image1.png"/><Relationship Id="rId4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Relationship Id="rId3" Type="http://schemas.openxmlformats.org/officeDocument/2006/relationships/image" Target="../media/image1.png"/><Relationship Id="rId4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Relationship Id="rId3" Type="http://schemas.openxmlformats.org/officeDocument/2006/relationships/image" Target="../media/image1.png"/><Relationship Id="rId4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1.png"/><Relationship Id="rId6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png"/><Relationship Id="rId3" Type="http://schemas.openxmlformats.org/officeDocument/2006/relationships/image" Target="../media/image7.png"/><Relationship Id="rId4" Type="http://schemas.openxmlformats.org/officeDocument/2006/relationships/image" Target="../media/image12.png"/><Relationship Id="rId5" Type="http://schemas.openxmlformats.org/officeDocument/2006/relationships/image" Target="../media/image1.png"/><Relationship Id="rId6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13.png"/><Relationship Id="rId4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gradFill rotWithShape="1">
            <a:gsLst>
              <a:gs pos="0">
                <a:srgbClr val="7E03F2"/>
              </a:gs>
              <a:gs pos="100000">
                <a:srgbClr val="0049D2"/>
              </a:gs>
            </a:gsLst>
            <a:lin scaled="0" ang="201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502920"/>
            <a:ext cx="438912" cy="43891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207008" y="521208"/>
            <a:ext cx="4572000" cy="4114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2200" b="1" i="0">
                <a:solidFill>
                  <a:srgbClr val="FFFFFF"/>
                </a:solidFill>
                <a:latin typeface="Arial"/>
              </a:rPr>
              <a:t>MATH WITH </a:t>
            </a:r>
            <a:r>
              <a:rPr sz="2200" b="1" i="0">
                <a:solidFill>
                  <a:srgbClr val="FCD604"/>
                </a:solidFill>
                <a:latin typeface="Arial"/>
              </a:rPr>
              <a:t>MR DJ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13232" y="1417320"/>
            <a:ext cx="7315200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500" b="1" i="0">
                <a:solidFill>
                  <a:srgbClr val="FCD604"/>
                </a:solidFill>
                <a:latin typeface="Arial"/>
              </a:rPr>
              <a:t>GRADE 6 · GEOMETRY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1783080"/>
            <a:ext cx="6675120" cy="21945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4400" b="1" i="0">
                <a:solidFill>
                  <a:srgbClr val="FFFFFF"/>
                </a:solidFill>
                <a:latin typeface="Arial"/>
              </a:rPr>
              <a:t>DRAWING POLYGONS IN THE COORDINATE PLANE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13232" y="3977639"/>
            <a:ext cx="6492240" cy="9144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800" b="1" i="0">
                <a:solidFill>
                  <a:srgbClr val="F1E8FF"/>
                </a:solidFill>
                <a:latin typeface="Arial"/>
              </a:rPr>
              <a:t>Today's goal:</a:t>
            </a:r>
            <a:r>
              <a:rPr sz="1800" b="0" i="0">
                <a:solidFill>
                  <a:srgbClr val="F1E8FF"/>
                </a:solidFill>
                <a:latin typeface="Arial"/>
              </a:rPr>
              <a:t> I can draw polygons in the coordinate plane given coordinates for the vertices and use coordinates to graph points in all four quadrants of the coordinate plane.</a:t>
            </a:r>
          </a:p>
        </p:txBody>
      </p:sp>
      <p:pic>
        <p:nvPicPr>
          <p:cNvPr id="8" name="Picture 7" descr="mil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3232" y="5495544"/>
            <a:ext cx="708660" cy="56692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21792" y="6108192"/>
            <a:ext cx="118872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1" i="0">
                <a:solidFill>
                  <a:srgbClr val="E6DAFF"/>
                </a:solidFill>
                <a:latin typeface="Arial"/>
              </a:rPr>
              <a:t>Tan</a:t>
            </a:r>
          </a:p>
        </p:txBody>
      </p:sp>
      <p:pic>
        <p:nvPicPr>
          <p:cNvPr id="10" name="Picture 9" descr="medium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47672" y="5404104"/>
            <a:ext cx="658368" cy="658368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856231" y="6108192"/>
            <a:ext cx="118872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1" i="0">
                <a:solidFill>
                  <a:srgbClr val="E6DAFF"/>
                </a:solidFill>
                <a:latin typeface="Arial"/>
              </a:rPr>
              <a:t>Digit</a:t>
            </a:r>
          </a:p>
        </p:txBody>
      </p:sp>
      <p:pic>
        <p:nvPicPr>
          <p:cNvPr id="12" name="Picture 11" descr="spicy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99232" y="5404104"/>
            <a:ext cx="658368" cy="658368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2907791" y="6108192"/>
            <a:ext cx="118872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1" i="0">
                <a:solidFill>
                  <a:srgbClr val="E6DAFF"/>
                </a:solidFill>
                <a:latin typeface="Arial"/>
              </a:rPr>
              <a:t>Blaze</a:t>
            </a:r>
          </a:p>
        </p:txBody>
      </p:sp>
      <p:pic>
        <p:nvPicPr>
          <p:cNvPr id="14" name="Picture 13" descr="extra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50791" y="5404104"/>
            <a:ext cx="678147" cy="658368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3959352" y="6108192"/>
            <a:ext cx="118872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1" i="0">
                <a:solidFill>
                  <a:srgbClr val="E6DAFF"/>
                </a:solidFill>
                <a:latin typeface="Arial"/>
              </a:rPr>
              <a:t>Pi</a:t>
            </a:r>
          </a:p>
        </p:txBody>
      </p:sp>
      <p:pic>
        <p:nvPicPr>
          <p:cNvPr id="16" name="Picture 15" descr="pointin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36815" y="2690037"/>
            <a:ext cx="4480560" cy="416796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8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4983480" y="-2880360"/>
            <a:ext cx="4114800" cy="4114800"/>
          </a:xfrm>
          <a:prstGeom prst="ellipse">
            <a:avLst/>
          </a:prstGeom>
          <a:solidFill>
            <a:srgbClr val="FFE9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-960120" y="5394960"/>
            <a:ext cx="2468880" cy="2468880"/>
          </a:xfrm>
          <a:prstGeom prst="ellipse">
            <a:avLst/>
          </a:prstGeom>
          <a:solidFill>
            <a:srgbClr val="FFE9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58368" y="457200"/>
            <a:ext cx="1248156" cy="384048"/>
          </a:xfrm>
          <a:prstGeom prst="roundRect">
            <a:avLst>
              <a:gd name="adj" fmla="val 50000"/>
            </a:avLst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2A1060"/>
                </a:solidFill>
                <a:latin typeface="Arial"/>
              </a:rPr>
              <a:t>WARM-UP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055303" y="457200"/>
            <a:ext cx="2542032" cy="402336"/>
          </a:xfrm>
          <a:prstGeom prst="roundRect">
            <a:avLst>
              <a:gd name="adj" fmla="val 50000"/>
            </a:avLst>
          </a:prstGeom>
          <a:solidFill>
            <a:srgbClr val="2A10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CD604"/>
                </a:solidFill>
                <a:latin typeface="Arial"/>
              </a:rPr>
              <a:t>Turn &amp; talk · 1 min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8368" y="987552"/>
            <a:ext cx="7132320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3600" b="1" i="0">
                <a:solidFill>
                  <a:srgbClr val="2A1060"/>
                </a:solidFill>
                <a:latin typeface="Arial"/>
              </a:rPr>
              <a:t>Plot (3, 5)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58368" y="2194560"/>
            <a:ext cx="7086600" cy="676656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804672" y="2322576"/>
            <a:ext cx="384048" cy="384048"/>
          </a:xfrm>
          <a:prstGeom prst="ellipse">
            <a:avLst/>
          </a:prstGeom>
          <a:solidFill>
            <a:srgbClr val="0049D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325880" y="2267712"/>
            <a:ext cx="6263640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Where does it land?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58368" y="3044951"/>
            <a:ext cx="7086600" cy="886968"/>
          </a:xfrm>
          <a:prstGeom prst="roundRect">
            <a:avLst>
              <a:gd name="adj" fmla="val 16000"/>
            </a:avLst>
          </a:prstGeom>
          <a:solidFill>
            <a:srgbClr val="FCD60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68680" y="3118103"/>
            <a:ext cx="672084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200" b="1" i="0">
                <a:solidFill>
                  <a:srgbClr val="7E03F2"/>
                </a:solidFill>
                <a:latin typeface="Arial"/>
              </a:rPr>
              <a:t>TURN &amp; TALK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68680" y="3374135"/>
            <a:ext cx="6720840" cy="5029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2200" b="1" i="0">
                <a:solidFill>
                  <a:srgbClr val="2A1060"/>
                </a:solidFill>
                <a:latin typeface="Arial"/>
              </a:rPr>
              <a:t>is (3, 5) the same as (5, 3)?</a:t>
            </a:r>
          </a:p>
        </p:txBody>
      </p:sp>
      <p:pic>
        <p:nvPicPr>
          <p:cNvPr id="14" name="Picture 13" descr="wonderin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88959" y="1737360"/>
            <a:ext cx="3328415" cy="5120640"/>
          </a:xfrm>
          <a:prstGeom prst="rect">
            <a:avLst/>
          </a:prstGeom>
        </p:spPr>
      </p:pic>
      <p:pic>
        <p:nvPicPr>
          <p:cNvPr id="15" name="Picture 14" descr="apple-touch-ic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" y="6428232"/>
            <a:ext cx="256032" cy="256032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969264" y="6419088"/>
            <a:ext cx="457200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0" i="0">
                <a:solidFill>
                  <a:srgbClr val="6F6589"/>
                </a:solidFill>
                <a:latin typeface="Arial"/>
              </a:rPr>
              <a:t>Math With Mr DJ · mathwithmrdj.com · 2/11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4983480" y="-2880360"/>
            <a:ext cx="4114800" cy="4114800"/>
          </a:xfrm>
          <a:prstGeom prst="ellipse">
            <a:avLst/>
          </a:prstGeom>
          <a:solidFill>
            <a:srgbClr val="E3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-960120" y="5394960"/>
            <a:ext cx="2468880" cy="2468880"/>
          </a:xfrm>
          <a:prstGeom prst="ellipse">
            <a:avLst/>
          </a:prstGeom>
          <a:solidFill>
            <a:srgbClr val="E3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58368" y="457200"/>
            <a:ext cx="1618488" cy="384048"/>
          </a:xfrm>
          <a:prstGeom prst="roundRect">
            <a:avLst>
              <a:gd name="adj" fmla="val 50000"/>
            </a:avLst>
          </a:prstGeom>
          <a:solidFill>
            <a:srgbClr val="0049D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BIG IDEA 1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713671" y="457200"/>
            <a:ext cx="1883664" cy="402336"/>
          </a:xfrm>
          <a:prstGeom prst="roundRect">
            <a:avLst>
              <a:gd name="adj" fmla="val 50000"/>
            </a:avLst>
          </a:prstGeom>
          <a:solidFill>
            <a:srgbClr val="2A10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CD604"/>
                </a:solidFill>
                <a:latin typeface="Arial"/>
              </a:rPr>
              <a:t>Write it down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8368" y="987552"/>
            <a:ext cx="7132320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3600" b="1" i="0">
                <a:solidFill>
                  <a:srgbClr val="2A1060"/>
                </a:solidFill>
                <a:latin typeface="Arial"/>
              </a:rPr>
              <a:t>(x, y) — across, THEN up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58368" y="2194560"/>
            <a:ext cx="7086600" cy="676656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804672" y="2322576"/>
            <a:ext cx="384048" cy="384048"/>
          </a:xfrm>
          <a:prstGeom prst="ellipse">
            <a:avLst/>
          </a:prstGeom>
          <a:solidFill>
            <a:srgbClr val="0049D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325880" y="2267712"/>
            <a:ext cx="6263640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The first number moves you left or right.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58368" y="2999232"/>
            <a:ext cx="7086600" cy="676656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804672" y="3127248"/>
            <a:ext cx="384048" cy="384048"/>
          </a:xfrm>
          <a:prstGeom prst="ellipse">
            <a:avLst/>
          </a:prstGeom>
          <a:solidFill>
            <a:srgbClr val="F07A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325880" y="3072384"/>
            <a:ext cx="6263640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The second number moves you up or down.</a:t>
            </a:r>
          </a:p>
        </p:txBody>
      </p:sp>
      <p:pic>
        <p:nvPicPr>
          <p:cNvPr id="14" name="Picture 13" descr="pointup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85455" y="2396246"/>
            <a:ext cx="3931920" cy="4461753"/>
          </a:xfrm>
          <a:prstGeom prst="rect">
            <a:avLst/>
          </a:prstGeom>
        </p:spPr>
      </p:pic>
      <p:pic>
        <p:nvPicPr>
          <p:cNvPr id="15" name="Picture 14" descr="apple-touch-ic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" y="6428232"/>
            <a:ext cx="256032" cy="256032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969264" y="6419088"/>
            <a:ext cx="457200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0" i="0">
                <a:solidFill>
                  <a:srgbClr val="6F6589"/>
                </a:solidFill>
                <a:latin typeface="Arial"/>
              </a:rPr>
              <a:t>Math With Mr DJ · mathwithmrdj.com · 3/11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4983480" y="-2880360"/>
            <a:ext cx="4114800" cy="4114800"/>
          </a:xfrm>
          <a:prstGeom prst="ellipse">
            <a:avLst/>
          </a:prstGeom>
          <a:solidFill>
            <a:srgbClr val="FFEB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-960120" y="5394960"/>
            <a:ext cx="2468880" cy="2468880"/>
          </a:xfrm>
          <a:prstGeom prst="ellipse">
            <a:avLst/>
          </a:prstGeom>
          <a:solidFill>
            <a:srgbClr val="FFEB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58368" y="457200"/>
            <a:ext cx="1618488" cy="384048"/>
          </a:xfrm>
          <a:prstGeom prst="roundRect">
            <a:avLst>
              <a:gd name="adj" fmla="val 50000"/>
            </a:avLst>
          </a:prstGeom>
          <a:solidFill>
            <a:srgbClr val="F07A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BIG IDEA 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8368" y="987552"/>
            <a:ext cx="7132320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3000" b="1" i="0">
                <a:solidFill>
                  <a:srgbClr val="2A1060"/>
                </a:solidFill>
                <a:latin typeface="Arial"/>
              </a:rPr>
              <a:t>(3, 5) is Quadrant I; (5, 3) is a different point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58368" y="2194560"/>
            <a:ext cx="7086600" cy="1060704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804672" y="2322576"/>
            <a:ext cx="384048" cy="384048"/>
          </a:xfrm>
          <a:prstGeom prst="ellipse">
            <a:avLst/>
          </a:prstGeom>
          <a:solidFill>
            <a:srgbClr val="0049D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25880" y="2267712"/>
            <a:ext cx="6263640" cy="95097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Both are in Quadrant I, but they are not the same place.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58368" y="3428999"/>
            <a:ext cx="7086600" cy="886968"/>
          </a:xfrm>
          <a:prstGeom prst="roundRect">
            <a:avLst>
              <a:gd name="adj" fmla="val 16000"/>
            </a:avLst>
          </a:prstGeom>
          <a:solidFill>
            <a:srgbClr val="FCD60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68680" y="3502151"/>
            <a:ext cx="672084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200" b="1" i="0">
                <a:solidFill>
                  <a:srgbClr val="7E03F2"/>
                </a:solidFill>
                <a:latin typeface="Arial"/>
              </a:rPr>
              <a:t>REMEMBER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68680" y="3758183"/>
            <a:ext cx="6720840" cy="5029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2200" b="1" i="0">
                <a:solidFill>
                  <a:srgbClr val="2A1060"/>
                </a:solidFill>
                <a:latin typeface="Arial"/>
              </a:rPr>
              <a:t>An ordered pair is an ADDRESS. Order matters.</a:t>
            </a:r>
          </a:p>
        </p:txBody>
      </p:sp>
      <p:pic>
        <p:nvPicPr>
          <p:cNvPr id="13" name="Picture 12" descr="showin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85455" y="3207474"/>
            <a:ext cx="3931920" cy="3650525"/>
          </a:xfrm>
          <a:prstGeom prst="rect">
            <a:avLst/>
          </a:prstGeom>
        </p:spPr>
      </p:pic>
      <p:pic>
        <p:nvPicPr>
          <p:cNvPr id="14" name="Picture 13" descr="apple-touch-ic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" y="6428232"/>
            <a:ext cx="256032" cy="256032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969264" y="6419088"/>
            <a:ext cx="457200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0" i="0">
                <a:solidFill>
                  <a:srgbClr val="6F6589"/>
                </a:solidFill>
                <a:latin typeface="Arial"/>
              </a:rPr>
              <a:t>Math With Mr DJ · mathwithmrdj.com · 4/11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4983480" y="-2880360"/>
            <a:ext cx="4114800" cy="4114800"/>
          </a:xfrm>
          <a:prstGeom prst="ellipse">
            <a:avLst/>
          </a:prstGeom>
          <a:solidFill>
            <a:srgbClr val="DDF4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-960120" y="5394960"/>
            <a:ext cx="2468880" cy="2468880"/>
          </a:xfrm>
          <a:prstGeom prst="ellipse">
            <a:avLst/>
          </a:prstGeom>
          <a:solidFill>
            <a:srgbClr val="DDF4E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58368" y="457200"/>
            <a:ext cx="1618488" cy="384048"/>
          </a:xfrm>
          <a:prstGeom prst="roundRect">
            <a:avLst>
              <a:gd name="adj" fmla="val 50000"/>
            </a:avLst>
          </a:prstGeom>
          <a:solidFill>
            <a:srgbClr val="1F9D5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BIG IDEA 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8368" y="987552"/>
            <a:ext cx="7132320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3600" b="1" i="0">
                <a:solidFill>
                  <a:srgbClr val="2A1060"/>
                </a:solidFill>
                <a:latin typeface="Arial"/>
              </a:rPr>
              <a:t>The four quadrants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58368" y="2194560"/>
            <a:ext cx="7086600" cy="1060704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804672" y="2322576"/>
            <a:ext cx="384048" cy="384048"/>
          </a:xfrm>
          <a:prstGeom prst="ellipse">
            <a:avLst/>
          </a:prstGeom>
          <a:solidFill>
            <a:srgbClr val="0049D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25880" y="2267712"/>
            <a:ext cx="6263640" cy="95097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Counter-clockwise from top right: I (+, +), II (−, +), III (−, −), IV (+, −).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58368" y="3383279"/>
            <a:ext cx="7086600" cy="1060704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804672" y="3511296"/>
            <a:ext cx="384048" cy="384048"/>
          </a:xfrm>
          <a:prstGeom prst="ellipse">
            <a:avLst/>
          </a:prstGeom>
          <a:solidFill>
            <a:srgbClr val="F07A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325880" y="3456432"/>
            <a:ext cx="6263640" cy="95097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A zero coordinate puts you ON an axis — no quadrant at all.</a:t>
            </a:r>
          </a:p>
        </p:txBody>
      </p:sp>
      <p:pic>
        <p:nvPicPr>
          <p:cNvPr id="13" name="Picture 12" descr="pointin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85455" y="3200400"/>
            <a:ext cx="3931920" cy="3657600"/>
          </a:xfrm>
          <a:prstGeom prst="rect">
            <a:avLst/>
          </a:prstGeom>
        </p:spPr>
      </p:pic>
      <p:pic>
        <p:nvPicPr>
          <p:cNvPr id="14" name="Picture 13" descr="apple-touch-ic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" y="6428232"/>
            <a:ext cx="256032" cy="256032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969264" y="6419088"/>
            <a:ext cx="457200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0" i="0">
                <a:solidFill>
                  <a:srgbClr val="6F6589"/>
                </a:solidFill>
                <a:latin typeface="Arial"/>
              </a:rPr>
              <a:t>Math With Mr DJ · mathwithmrdj.com · 5/11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4983480" y="-2880360"/>
            <a:ext cx="4114800" cy="4114800"/>
          </a:xfrm>
          <a:prstGeom prst="ellipse">
            <a:avLst/>
          </a:prstGeom>
          <a:solidFill>
            <a:srgbClr val="EDE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-960120" y="5394960"/>
            <a:ext cx="2468880" cy="2468880"/>
          </a:xfrm>
          <a:prstGeom prst="ellipse">
            <a:avLst/>
          </a:prstGeom>
          <a:solidFill>
            <a:srgbClr val="EDE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58368" y="457200"/>
            <a:ext cx="1618488" cy="384048"/>
          </a:xfrm>
          <a:prstGeom prst="roundRect">
            <a:avLst>
              <a:gd name="adj" fmla="val 50000"/>
            </a:avLst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BIG IDEA 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8368" y="987552"/>
            <a:ext cx="7132320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3600" b="1" i="0">
                <a:solidFill>
                  <a:srgbClr val="2A1060"/>
                </a:solidFill>
                <a:latin typeface="Arial"/>
              </a:rPr>
              <a:t>From points to polygons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58368" y="2194560"/>
            <a:ext cx="7086600" cy="1060704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804672" y="2322576"/>
            <a:ext cx="384048" cy="384048"/>
          </a:xfrm>
          <a:prstGeom prst="ellipse">
            <a:avLst/>
          </a:prstGeom>
          <a:solidFill>
            <a:srgbClr val="0049D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25880" y="2267712"/>
            <a:ext cx="6263640" cy="95097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Connect the vertices in the order given, then close back to the first.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58368" y="3383279"/>
            <a:ext cx="7086600" cy="1060704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804672" y="3511296"/>
            <a:ext cx="384048" cy="384048"/>
          </a:xfrm>
          <a:prstGeom prst="ellipse">
            <a:avLst/>
          </a:prstGeom>
          <a:solidFill>
            <a:srgbClr val="F07A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325880" y="3456432"/>
            <a:ext cx="6263640" cy="95097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Shared x → vertical side. Shared y → horizontal side.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58368" y="4617720"/>
            <a:ext cx="7086600" cy="1271016"/>
          </a:xfrm>
          <a:prstGeom prst="roundRect">
            <a:avLst>
              <a:gd name="adj" fmla="val 16000"/>
            </a:avLst>
          </a:prstGeom>
          <a:solidFill>
            <a:srgbClr val="FCD60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68680" y="4690872"/>
            <a:ext cx="672084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200" b="1" i="0">
                <a:solidFill>
                  <a:srgbClr val="7E03F2"/>
                </a:solidFill>
                <a:latin typeface="Arial"/>
              </a:rPr>
              <a:t>REMEMBER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68680" y="4946904"/>
            <a:ext cx="6720840" cy="88696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2200" b="1" i="0">
                <a:solidFill>
                  <a:srgbClr val="2A1060"/>
                </a:solidFill>
                <a:latin typeface="Arial"/>
              </a:rPr>
              <a:t>Jumping across out of order gives you a bow-tie, not a rectangle.</a:t>
            </a:r>
          </a:p>
        </p:txBody>
      </p:sp>
      <p:pic>
        <p:nvPicPr>
          <p:cNvPr id="16" name="Picture 15" descr="wonderin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88959" y="1737360"/>
            <a:ext cx="3328415" cy="5120640"/>
          </a:xfrm>
          <a:prstGeom prst="rect">
            <a:avLst/>
          </a:prstGeom>
        </p:spPr>
      </p:pic>
      <p:pic>
        <p:nvPicPr>
          <p:cNvPr id="17" name="Picture 16" descr="apple-touch-ic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" y="6428232"/>
            <a:ext cx="256032" cy="256032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969264" y="6419088"/>
            <a:ext cx="457200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0" i="0">
                <a:solidFill>
                  <a:srgbClr val="6F6589"/>
                </a:solidFill>
                <a:latin typeface="Arial"/>
              </a:rPr>
              <a:t>Math With Mr DJ · mathwithmrdj.com · 6/11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1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4983480" y="-2880360"/>
            <a:ext cx="4114800" cy="4114800"/>
          </a:xfrm>
          <a:prstGeom prst="ellipse">
            <a:avLst/>
          </a:prstGeom>
          <a:solidFill>
            <a:srgbClr val="FFD9D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-960120" y="5394960"/>
            <a:ext cx="2468880" cy="2468880"/>
          </a:xfrm>
          <a:prstGeom prst="ellipse">
            <a:avLst/>
          </a:prstGeom>
          <a:solidFill>
            <a:srgbClr val="FFD9D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58368" y="457200"/>
            <a:ext cx="2112264" cy="384048"/>
          </a:xfrm>
          <a:prstGeom prst="roundRect">
            <a:avLst>
              <a:gd name="adj" fmla="val 50000"/>
            </a:avLst>
          </a:prstGeom>
          <a:solidFill>
            <a:srgbClr val="D936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SPOT THE SLIP!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33127" y="457200"/>
            <a:ext cx="1664207" cy="402336"/>
          </a:xfrm>
          <a:prstGeom prst="roundRect">
            <a:avLst>
              <a:gd name="adj" fmla="val 50000"/>
            </a:avLst>
          </a:prstGeom>
          <a:solidFill>
            <a:srgbClr val="2A10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CD604"/>
                </a:solidFill>
                <a:latin typeface="Arial"/>
              </a:rPr>
              <a:t>Turn &amp; talk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8368" y="987552"/>
            <a:ext cx="7132320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3400" b="1" i="0">
                <a:solidFill>
                  <a:srgbClr val="2A1060"/>
                </a:solidFill>
                <a:latin typeface="Arial"/>
              </a:rPr>
              <a:t>Something went wrong here…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58368" y="2103120"/>
            <a:ext cx="6949440" cy="1051560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 w="38100">
            <a:solidFill>
              <a:srgbClr val="D9363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68680" y="2157984"/>
            <a:ext cx="658368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200" b="1" i="0">
                <a:solidFill>
                  <a:srgbClr val="D9363E"/>
                </a:solidFill>
                <a:latin typeface="Arial"/>
              </a:rPr>
              <a:t>THE PROBLEM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68680" y="2432304"/>
            <a:ext cx="6583680" cy="6858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2400" b="1" i="0">
                <a:solidFill>
                  <a:srgbClr val="2A1060"/>
                </a:solidFill>
                <a:latin typeface="Arial"/>
              </a:rPr>
              <a:t>Plot (−2, −6) and name its quadrant.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58368" y="3291840"/>
            <a:ext cx="6949440" cy="1152144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 w="25400">
            <a:solidFill>
              <a:srgbClr val="F3C4C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68680" y="3346704"/>
            <a:ext cx="658368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200" b="1" i="0">
                <a:solidFill>
                  <a:srgbClr val="D9363E"/>
                </a:solidFill>
                <a:latin typeface="Arial"/>
              </a:rPr>
              <a:t>WHAT A STUDENT DID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68680" y="3611880"/>
            <a:ext cx="6583680" cy="786384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900" b="0" i="0">
                <a:solidFill>
                  <a:srgbClr val="22123F"/>
                </a:solidFill>
                <a:latin typeface="Arial"/>
              </a:rPr>
              <a:t>Confused II and III. Quadrants run counter-clockwise from the top right.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58368" y="4581144"/>
            <a:ext cx="7086600" cy="886968"/>
          </a:xfrm>
          <a:prstGeom prst="roundRect">
            <a:avLst>
              <a:gd name="adj" fmla="val 16000"/>
            </a:avLst>
          </a:prstGeom>
          <a:solidFill>
            <a:srgbClr val="FFE1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68680" y="4654296"/>
            <a:ext cx="672084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200" b="1" i="0">
                <a:solidFill>
                  <a:srgbClr val="D9363E"/>
                </a:solidFill>
                <a:latin typeface="Arial"/>
              </a:rPr>
              <a:t>YOUR MISSION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68680" y="4910328"/>
            <a:ext cx="6720840" cy="5029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2200" b="1" i="0">
                <a:solidFill>
                  <a:srgbClr val="8A1F25"/>
                </a:solidFill>
                <a:latin typeface="Arial"/>
              </a:rPr>
              <a:t>What went wrong? What’s the right answer?</a:t>
            </a:r>
          </a:p>
        </p:txBody>
      </p:sp>
      <p:pic>
        <p:nvPicPr>
          <p:cNvPr id="17" name="Picture 16" descr="facepal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85455" y="3249354"/>
            <a:ext cx="3931920" cy="3608645"/>
          </a:xfrm>
          <a:prstGeom prst="rect">
            <a:avLst/>
          </a:prstGeom>
        </p:spPr>
      </p:pic>
      <p:pic>
        <p:nvPicPr>
          <p:cNvPr id="18" name="Picture 17" descr="apple-touch-ic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" y="6428232"/>
            <a:ext cx="256032" cy="256032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969264" y="6419088"/>
            <a:ext cx="457200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0" i="0">
                <a:solidFill>
                  <a:srgbClr val="6F6589"/>
                </a:solidFill>
                <a:latin typeface="Arial"/>
              </a:rPr>
              <a:t>Math With Mr DJ · mathwithmrdj.com · 7/11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8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4983480" y="-2880360"/>
            <a:ext cx="4114800" cy="4114800"/>
          </a:xfrm>
          <a:prstGeom prst="ellipse">
            <a:avLst/>
          </a:prstGeom>
          <a:solidFill>
            <a:srgbClr val="FFE9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-960120" y="5394960"/>
            <a:ext cx="2468880" cy="2468880"/>
          </a:xfrm>
          <a:prstGeom prst="ellipse">
            <a:avLst/>
          </a:prstGeom>
          <a:solidFill>
            <a:srgbClr val="FFE98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58368" y="457200"/>
            <a:ext cx="2482596" cy="384048"/>
          </a:xfrm>
          <a:prstGeom prst="roundRect">
            <a:avLst>
              <a:gd name="adj" fmla="val 50000"/>
            </a:avLst>
          </a:prstGeom>
          <a:solidFill>
            <a:srgbClr val="F2C2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2A1060"/>
                </a:solidFill>
                <a:latin typeface="Arial"/>
              </a:rPr>
              <a:t>WATCH MR DJ SOLVE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603943" y="457200"/>
            <a:ext cx="1993391" cy="402336"/>
          </a:xfrm>
          <a:prstGeom prst="roundRect">
            <a:avLst>
              <a:gd name="adj" fmla="val 50000"/>
            </a:avLst>
          </a:prstGeom>
          <a:solidFill>
            <a:srgbClr val="2A10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CD604"/>
                </a:solidFill>
                <a:latin typeface="Arial"/>
              </a:rPr>
              <a:t>Copy the steps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8368" y="1024128"/>
            <a:ext cx="7132320" cy="8229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800" b="1" i="0">
                <a:solidFill>
                  <a:srgbClr val="2A1060"/>
                </a:solidFill>
                <a:latin typeface="Arial"/>
              </a:rPr>
              <a:t>Plot (−2, −6) and name its quadrant.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58368" y="1965960"/>
            <a:ext cx="7086600" cy="676656"/>
          </a:xfrm>
          <a:prstGeom prst="roundRect">
            <a:avLst>
              <a:gd name="adj" fmla="val 18000"/>
            </a:avLst>
          </a:prstGeom>
          <a:solidFill>
            <a:srgbClr val="FFFFFF"/>
          </a:solidFill>
          <a:ln w="25400">
            <a:solidFill>
              <a:srgbClr val="E6DE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804672" y="2093976"/>
            <a:ext cx="384048" cy="384048"/>
          </a:xfrm>
          <a:prstGeom prst="ellipse">
            <a:avLst/>
          </a:prstGeom>
          <a:solidFill>
            <a:srgbClr val="0049D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600" b="1" i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325880" y="2039112"/>
            <a:ext cx="6263640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2100" b="0" i="0">
                <a:solidFill>
                  <a:srgbClr val="22123F"/>
                </a:solidFill>
                <a:latin typeface="Arial"/>
              </a:rPr>
              <a:t>Left 2, down 6 → Quadrant III.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874519" y="2843784"/>
            <a:ext cx="3291840" cy="566928"/>
          </a:xfrm>
          <a:prstGeom prst="roundRect">
            <a:avLst>
              <a:gd name="adj" fmla="val 25000"/>
            </a:avLst>
          </a:prstGeom>
          <a:solidFill>
            <a:srgbClr val="FFFFFF"/>
          </a:solidFill>
          <a:ln w="38100">
            <a:solidFill>
              <a:srgbClr val="7E03F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2200" b="1" i="0">
                <a:solidFill>
                  <a:srgbClr val="7E03F2"/>
                </a:solidFill>
                <a:latin typeface="Arial"/>
              </a:rPr>
              <a:t>Quadrant III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8368" y="2898648"/>
            <a:ext cx="1280160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2200" b="1" i="0">
                <a:solidFill>
                  <a:srgbClr val="2A1060"/>
                </a:solidFill>
                <a:latin typeface="Arial"/>
              </a:rPr>
              <a:t>Answer:</a:t>
            </a:r>
          </a:p>
        </p:txBody>
      </p:sp>
      <p:pic>
        <p:nvPicPr>
          <p:cNvPr id="13" name="Picture 12" descr="showin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85455" y="3207474"/>
            <a:ext cx="3931920" cy="3650525"/>
          </a:xfrm>
          <a:prstGeom prst="rect">
            <a:avLst/>
          </a:prstGeom>
        </p:spPr>
      </p:pic>
      <p:pic>
        <p:nvPicPr>
          <p:cNvPr id="14" name="Picture 13" descr="apple-touch-ic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" y="6428232"/>
            <a:ext cx="256032" cy="256032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969264" y="6419088"/>
            <a:ext cx="457200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0" i="0">
                <a:solidFill>
                  <a:srgbClr val="6F6589"/>
                </a:solidFill>
                <a:latin typeface="Arial"/>
              </a:rPr>
              <a:t>Math With Mr DJ · mathwithmrdj.com · 8/11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4983480" y="-2880360"/>
            <a:ext cx="4114800" cy="4114800"/>
          </a:xfrm>
          <a:prstGeom prst="ellipse">
            <a:avLst/>
          </a:prstGeom>
          <a:solidFill>
            <a:srgbClr val="EDE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-960120" y="5394960"/>
            <a:ext cx="2468880" cy="2468880"/>
          </a:xfrm>
          <a:prstGeom prst="ellipse">
            <a:avLst/>
          </a:prstGeom>
          <a:solidFill>
            <a:srgbClr val="E3EC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58368" y="457200"/>
            <a:ext cx="1495044" cy="384048"/>
          </a:xfrm>
          <a:prstGeom prst="roundRect">
            <a:avLst>
              <a:gd name="adj" fmla="val 50000"/>
            </a:avLst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YOUR TURN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494215" y="457200"/>
            <a:ext cx="2103120" cy="402336"/>
          </a:xfrm>
          <a:prstGeom prst="roundRect">
            <a:avLst>
              <a:gd name="adj" fmla="val 50000"/>
            </a:avLst>
          </a:prstGeom>
          <a:solidFill>
            <a:srgbClr val="2A10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CD604"/>
                </a:solidFill>
                <a:latin typeface="Arial"/>
              </a:rPr>
              <a:t>Whiteboards up!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8368" y="987552"/>
            <a:ext cx="7132320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3600" b="1" i="0">
                <a:solidFill>
                  <a:srgbClr val="2A1060"/>
                </a:solidFill>
                <a:latin typeface="Arial"/>
              </a:rPr>
              <a:t>Pick your pepper!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58368" y="2103120"/>
            <a:ext cx="3472586" cy="3977639"/>
          </a:xfrm>
          <a:prstGeom prst="roundRect">
            <a:avLst>
              <a:gd name="adj" fmla="val 10000"/>
            </a:avLst>
          </a:prstGeom>
          <a:solidFill>
            <a:srgbClr val="E8F7EC"/>
          </a:solidFill>
          <a:ln w="44450">
            <a:solidFill>
              <a:srgbClr val="1F9D5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mil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6968" y="2240280"/>
            <a:ext cx="800100" cy="640080"/>
          </a:xfrm>
          <a:prstGeom prst="rect">
            <a:avLst/>
          </a:prstGeom>
        </p:spPr>
      </p:pic>
      <p:sp>
        <p:nvSpPr>
          <p:cNvPr id="10" name="Rounded Rectangle 9"/>
          <p:cNvSpPr/>
          <p:nvPr/>
        </p:nvSpPr>
        <p:spPr>
          <a:xfrm>
            <a:off x="886968" y="3127248"/>
            <a:ext cx="1545336" cy="365760"/>
          </a:xfrm>
          <a:prstGeom prst="roundRect">
            <a:avLst>
              <a:gd name="adj" fmla="val 50000"/>
            </a:avLst>
          </a:prstGeom>
          <a:solidFill>
            <a:srgbClr val="1F9D5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MILD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59536" y="3611880"/>
            <a:ext cx="3106826" cy="20116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700" b="0" i="0">
                <a:solidFill>
                  <a:srgbClr val="22123F"/>
                </a:solidFill>
                <a:latin typeface="Arial"/>
              </a:rPr>
              <a:t>Plot (2, 7) and name its quadrant.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59536" y="5669280"/>
            <a:ext cx="3106826" cy="3200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200" b="1" i="0">
                <a:solidFill>
                  <a:srgbClr val="6F6589"/>
                </a:solidFill>
                <a:latin typeface="Arial"/>
              </a:rPr>
              <a:t>#1 on your practice sheet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359554" y="2103120"/>
            <a:ext cx="3472586" cy="3977639"/>
          </a:xfrm>
          <a:prstGeom prst="roundRect">
            <a:avLst>
              <a:gd name="adj" fmla="val 10000"/>
            </a:avLst>
          </a:prstGeom>
          <a:solidFill>
            <a:srgbClr val="FFF1E3"/>
          </a:solidFill>
          <a:ln w="44450">
            <a:solidFill>
              <a:srgbClr val="F07A1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4" name="Picture 13" descr="mediu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88154" y="2240280"/>
            <a:ext cx="777240" cy="777240"/>
          </a:xfrm>
          <a:prstGeom prst="rect">
            <a:avLst/>
          </a:prstGeom>
        </p:spPr>
      </p:pic>
      <p:sp>
        <p:nvSpPr>
          <p:cNvPr id="15" name="Rounded Rectangle 14"/>
          <p:cNvSpPr/>
          <p:nvPr/>
        </p:nvSpPr>
        <p:spPr>
          <a:xfrm>
            <a:off x="4588154" y="3127248"/>
            <a:ext cx="1746504" cy="365760"/>
          </a:xfrm>
          <a:prstGeom prst="roundRect">
            <a:avLst>
              <a:gd name="adj" fmla="val 50000"/>
            </a:avLst>
          </a:prstGeom>
          <a:solidFill>
            <a:srgbClr val="F07A1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MEDIUM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60722" y="3611880"/>
            <a:ext cx="3106826" cy="20116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700" b="0" i="0">
                <a:solidFill>
                  <a:srgbClr val="22123F"/>
                </a:solidFill>
                <a:latin typeface="Arial"/>
              </a:rPr>
              <a:t>Plot (4, −1) and name its quadrant.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60722" y="5669280"/>
            <a:ext cx="3106826" cy="3200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200" b="1" i="0">
                <a:solidFill>
                  <a:srgbClr val="6F6589"/>
                </a:solidFill>
                <a:latin typeface="Arial"/>
              </a:rPr>
              <a:t>#3 on your practice sheet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060740" y="2103120"/>
            <a:ext cx="3472586" cy="3977639"/>
          </a:xfrm>
          <a:prstGeom prst="roundRect">
            <a:avLst>
              <a:gd name="adj" fmla="val 10000"/>
            </a:avLst>
          </a:prstGeom>
          <a:solidFill>
            <a:srgbClr val="FDEBEC"/>
          </a:solidFill>
          <a:ln w="44450">
            <a:solidFill>
              <a:srgbClr val="D9363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9" name="Picture 18" descr="spicy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89340" y="2240280"/>
            <a:ext cx="777240" cy="777240"/>
          </a:xfrm>
          <a:prstGeom prst="rect">
            <a:avLst/>
          </a:prstGeom>
        </p:spPr>
      </p:pic>
      <p:sp>
        <p:nvSpPr>
          <p:cNvPr id="20" name="Rounded Rectangle 19"/>
          <p:cNvSpPr/>
          <p:nvPr/>
        </p:nvSpPr>
        <p:spPr>
          <a:xfrm>
            <a:off x="8289340" y="3127248"/>
            <a:ext cx="1645920" cy="365760"/>
          </a:xfrm>
          <a:prstGeom prst="roundRect">
            <a:avLst>
              <a:gd name="adj" fmla="val 50000"/>
            </a:avLst>
          </a:prstGeom>
          <a:solidFill>
            <a:srgbClr val="D9363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SPICY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261908" y="3611880"/>
            <a:ext cx="3106826" cy="20116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400" b="0" i="0">
                <a:solidFill>
                  <a:srgbClr val="22123F"/>
                </a:solidFill>
                <a:latin typeface="Arial"/>
              </a:rPr>
              <a:t>Three vertices of a rectangle are (−1, −2), (4, −2) and (4, 4). Find the fourth vertex and explain how you knew.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261908" y="5669280"/>
            <a:ext cx="3106826" cy="3200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200" b="1" i="0">
                <a:solidFill>
                  <a:srgbClr val="6F6589"/>
                </a:solidFill>
                <a:latin typeface="Arial"/>
              </a:rPr>
              <a:t>#6 on your practice sheet</a:t>
            </a:r>
          </a:p>
        </p:txBody>
      </p:sp>
      <p:pic>
        <p:nvPicPr>
          <p:cNvPr id="23" name="Picture 22" descr="apple-touch-icon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8368" y="6428232"/>
            <a:ext cx="256032" cy="256032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969264" y="6419088"/>
            <a:ext cx="457200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0" i="0">
                <a:solidFill>
                  <a:srgbClr val="6F6589"/>
                </a:solidFill>
                <a:latin typeface="Arial"/>
              </a:rPr>
              <a:t>Math With Mr DJ · mathwithmrdj.com · 9/11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4ED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658368" y="457200"/>
            <a:ext cx="2112264" cy="384048"/>
          </a:xfrm>
          <a:prstGeom prst="roundRect">
            <a:avLst>
              <a:gd name="adj" fmla="val 50000"/>
            </a:avLst>
          </a:prstGeom>
          <a:solidFill>
            <a:srgbClr val="7E03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QUICK CHECK-IN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945575" y="457200"/>
            <a:ext cx="2651760" cy="402336"/>
          </a:xfrm>
          <a:prstGeom prst="roundRect">
            <a:avLst>
              <a:gd name="adj" fmla="val 50000"/>
            </a:avLst>
          </a:prstGeom>
          <a:solidFill>
            <a:srgbClr val="2A10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09728" rIns="109728" tIns="36576" bIns="36576"/>
          <a:lstStyle/>
          <a:p>
            <a:pPr algn="ctr"/>
            <a:r>
              <a:rPr sz="1300" b="1" i="0">
                <a:solidFill>
                  <a:srgbClr val="FCD604"/>
                </a:solidFill>
                <a:latin typeface="Arial"/>
              </a:rPr>
              <a:t>Show me your fingers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58368" y="987552"/>
            <a:ext cx="7132320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3600" b="1" i="0">
                <a:solidFill>
                  <a:srgbClr val="2A1060"/>
                </a:solidFill>
                <a:latin typeface="Arial"/>
              </a:rPr>
              <a:t>How’s it going?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58368" y="2103120"/>
            <a:ext cx="3472586" cy="402336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44450">
            <a:solidFill>
              <a:srgbClr val="1F9D5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humbsup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0239" y="2240280"/>
            <a:ext cx="2168842" cy="25146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58368" y="4846320"/>
            <a:ext cx="3472586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/>
            <a:r>
              <a:rPr sz="2600" b="1" i="0">
                <a:solidFill>
                  <a:srgbClr val="1F9D55"/>
                </a:solidFill>
                <a:latin typeface="Arial"/>
              </a:rPr>
              <a:t>3 · Got it!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58368" y="5349240"/>
            <a:ext cx="3472586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/>
            <a:r>
              <a:rPr sz="1600" b="0" i="0">
                <a:solidFill>
                  <a:srgbClr val="4B4266"/>
                </a:solidFill>
                <a:latin typeface="Arial"/>
              </a:rPr>
              <a:t>I could teach it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359554" y="2103120"/>
            <a:ext cx="3472586" cy="402336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44450">
            <a:solidFill>
              <a:srgbClr val="F07A1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1" name="Picture 10" descr="wondering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78602" y="2240280"/>
            <a:ext cx="1634490" cy="251460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359554" y="4846320"/>
            <a:ext cx="3472586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/>
            <a:r>
              <a:rPr sz="2600" b="1" i="0">
                <a:solidFill>
                  <a:srgbClr val="F07A10"/>
                </a:solidFill>
                <a:latin typeface="Arial"/>
              </a:rPr>
              <a:t>2 · Almost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359554" y="5349240"/>
            <a:ext cx="3472586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/>
            <a:r>
              <a:rPr sz="1600" b="0" i="0">
                <a:solidFill>
                  <a:srgbClr val="4B4266"/>
                </a:solidFill>
                <a:latin typeface="Arial"/>
              </a:rPr>
              <a:t>One more example, please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060740" y="2103120"/>
            <a:ext cx="3472586" cy="402336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44450">
            <a:solidFill>
              <a:srgbClr val="D9363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5" name="Picture 14" descr="thinking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75477" y="2240280"/>
            <a:ext cx="2043112" cy="251460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8060740" y="4846320"/>
            <a:ext cx="3472586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/>
            <a:r>
              <a:rPr sz="2600" b="1" i="0">
                <a:solidFill>
                  <a:srgbClr val="D9363E"/>
                </a:solidFill>
                <a:latin typeface="Arial"/>
              </a:rPr>
              <a:t>1 · Not yet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060740" y="5349240"/>
            <a:ext cx="3472586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/>
            <a:r>
              <a:rPr sz="1600" b="0" i="0">
                <a:solidFill>
                  <a:srgbClr val="4B4266"/>
                </a:solidFill>
                <a:latin typeface="Arial"/>
              </a:rPr>
              <a:t>I need some help</a:t>
            </a:r>
          </a:p>
        </p:txBody>
      </p:sp>
      <p:pic>
        <p:nvPicPr>
          <p:cNvPr id="18" name="Picture 17" descr="apple-touch-icon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8368" y="6428232"/>
            <a:ext cx="256032" cy="256032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969264" y="6419088"/>
            <a:ext cx="4572000" cy="2743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1100" b="0" i="0">
                <a:solidFill>
                  <a:srgbClr val="6F6589"/>
                </a:solidFill>
                <a:latin typeface="Arial"/>
              </a:rPr>
              <a:t>Math With Mr DJ · mathwithmrdj.com · 10/11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gradFill rotWithShape="1">
            <a:gsLst>
              <a:gs pos="0">
                <a:srgbClr val="7E03F2"/>
              </a:gs>
              <a:gs pos="100000">
                <a:srgbClr val="0049D2"/>
              </a:gs>
            </a:gsLst>
            <a:lin scaled="0" ang="201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apple-touch-icon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502920"/>
            <a:ext cx="438912" cy="43891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207008" y="521208"/>
            <a:ext cx="4572000" cy="4114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2200" b="1" i="0">
                <a:solidFill>
                  <a:srgbClr val="FFFFFF"/>
                </a:solidFill>
                <a:latin typeface="Arial"/>
              </a:rPr>
              <a:t>MATH WITH </a:t>
            </a:r>
            <a:r>
              <a:rPr sz="2200" b="1" i="0">
                <a:solidFill>
                  <a:srgbClr val="FCD604"/>
                </a:solidFill>
                <a:latin typeface="Arial"/>
              </a:rPr>
              <a:t>MR DJ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1234440"/>
            <a:ext cx="6400800" cy="10972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r>
              <a:rPr sz="6000" b="1" i="0">
                <a:solidFill>
                  <a:srgbClr val="FFFFFF"/>
                </a:solidFill>
                <a:latin typeface="Arial"/>
              </a:rPr>
              <a:t>NOW YOU!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58368" y="2468880"/>
            <a:ext cx="6492240" cy="932688"/>
          </a:xfrm>
          <a:prstGeom prst="roundRect">
            <a:avLst>
              <a:gd name="adj" fmla="val 20000"/>
            </a:avLst>
          </a:prstGeom>
          <a:solidFill>
            <a:srgbClr val="5E2B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41248" y="2523744"/>
            <a:ext cx="6126480" cy="84124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1800" b="1" i="0">
                <a:solidFill>
                  <a:srgbClr val="FCD604"/>
                </a:solidFill>
                <a:latin typeface="Arial"/>
              </a:rPr>
              <a:t>Practice sheet: </a:t>
            </a:r>
            <a:r>
              <a:rPr sz="1800" b="0" i="0">
                <a:solidFill>
                  <a:srgbClr val="FFFFFF"/>
                </a:solidFill>
                <a:latin typeface="Arial"/>
              </a:rPr>
              <a:t>everyone does Mild &amp; Medium, then climb the peppers.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58368" y="3529584"/>
            <a:ext cx="6492240" cy="932688"/>
          </a:xfrm>
          <a:prstGeom prst="roundRect">
            <a:avLst>
              <a:gd name="adj" fmla="val 20000"/>
            </a:avLst>
          </a:prstGeom>
          <a:solidFill>
            <a:srgbClr val="5E2B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41248" y="3584448"/>
            <a:ext cx="6126480" cy="84124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1800" b="1" i="0">
                <a:solidFill>
                  <a:srgbClr val="FCD604"/>
                </a:solidFill>
                <a:latin typeface="Arial"/>
              </a:rPr>
              <a:t>Stuck? </a:t>
            </a:r>
            <a:r>
              <a:rPr sz="1800" b="0" i="0">
                <a:solidFill>
                  <a:srgbClr val="FFFFFF"/>
                </a:solidFill>
                <a:latin typeface="Arial"/>
              </a:rPr>
              <a:t>Look back at Mr DJ’s example at the top of the sheet.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58368" y="4590288"/>
            <a:ext cx="6492240" cy="932688"/>
          </a:xfrm>
          <a:prstGeom prst="roundRect">
            <a:avLst>
              <a:gd name="adj" fmla="val 20000"/>
            </a:avLst>
          </a:prstGeom>
          <a:solidFill>
            <a:srgbClr val="5E2B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41248" y="4645152"/>
            <a:ext cx="6126480" cy="84124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1800" b="1" i="0">
                <a:solidFill>
                  <a:srgbClr val="FCD604"/>
                </a:solidFill>
                <a:latin typeface="Arial"/>
              </a:rPr>
              <a:t>Need it again? </a:t>
            </a:r>
            <a:r>
              <a:rPr sz="1800" b="0" i="0">
                <a:solidFill>
                  <a:srgbClr val="FFFFFF"/>
                </a:solidFill>
                <a:latin typeface="Arial"/>
              </a:rPr>
              <a:t>Watch “Coordinate Plane Explained: Plotting Points and Quadrants” on YouTube @MathWithMrDJ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58368" y="5650992"/>
            <a:ext cx="6492240" cy="932688"/>
          </a:xfrm>
          <a:prstGeom prst="roundRect">
            <a:avLst>
              <a:gd name="adj" fmla="val 20000"/>
            </a:avLst>
          </a:prstGeom>
          <a:solidFill>
            <a:srgbClr val="5E2B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41248" y="5705856"/>
            <a:ext cx="6126480" cy="84124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r>
              <a:rPr sz="1800" b="1" i="0">
                <a:solidFill>
                  <a:srgbClr val="FCD604"/>
                </a:solidFill>
                <a:latin typeface="Arial"/>
              </a:rPr>
              <a:t>Brain break: </a:t>
            </a:r>
            <a:r>
              <a:rPr sz="1800" b="0" i="0">
                <a:solidFill>
                  <a:srgbClr val="FFFFFF"/>
                </a:solidFill>
                <a:latin typeface="Arial"/>
              </a:rPr>
              <a:t>3 new daily puzzles at puzzles.mathwithmrdj.com</a:t>
            </a:r>
          </a:p>
        </p:txBody>
      </p:sp>
      <p:pic>
        <p:nvPicPr>
          <p:cNvPr id="14" name="Picture 13" descr="celebra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11135" y="3364928"/>
            <a:ext cx="4206240" cy="3493071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Drawing polygons in the coordinate plane: Lesson Slides (Grade 6)</dc:title>
  <dc:subject/>
  <dc:creator>Math With Mr DJ</dc:creator>
  <cp:keywords/>
  <dc:description>generated using python-pptx</dc:description>
  <cp:lastModifiedBy>Steve Canny</cp:lastModifiedBy>
  <cp:revision>1</cp:revision>
  <dcterms:created xsi:type="dcterms:W3CDTF">2026-01-01T00:00:00Z</dcterms:created>
  <dcterms:modified xsi:type="dcterms:W3CDTF">2026-01-01T00:00:00Z</dcterms:modified>
  <cp:category/>
</cp:coreProperties>
</file>