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the single skill: make equivalent ratios and check them. Keep it short.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don’t resolve yet. Let pairs argue whether B is A scaled up. Surface that both parts doubled.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Name the rule: multiply (or divide) BOTH parts by the same number. Anchor ‘same number, both parts.’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WE1 — model scaling 3:4 up. Stress both parts use the same factor.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ratio table; each row is the base ratio scaled. Connect rows to ×2, ×3, ×4.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The #1 misconception: adding the same number to each part. Show 4:6 vs 6:8 reduce differently. Check by reducing.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Answer 8:12. Watch for scaling one part only. Whiteboards: everyone tries Mild, then climbs. These are #1, #3,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5" Type="http://schemas.openxmlformats.org/officeDocument/2006/relationships/image" Target="../media/image4.png"/><Relationship Id="rId6" Type="http://schemas.openxmlformats.org/officeDocument/2006/relationships/image" Target="../media/image20.png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6 · RATIOS &amp; PROPORTIONAL RELATIONSHIPS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600" b="1" i="0">
                <a:solidFill>
                  <a:srgbClr val="FFFFFF"/>
                </a:solidFill>
                <a:latin typeface="Arial"/>
              </a:rPr>
              <a:t>EQUIVALENT RATIOS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840480"/>
            <a:ext cx="6492240" cy="1143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use equivalent ratios to represent the relationship between two quantities.</a:t>
            </a:r>
          </a:p>
        </p:txBody>
      </p:sp>
      <p:pic>
        <p:nvPicPr>
          <p:cNvPr id="8" name="Picture 7" descr="mild-happy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102352"/>
            <a:ext cx="1097280" cy="5871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-pencil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391" y="5102352"/>
            <a:ext cx="856725" cy="868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195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551" y="5102352"/>
            <a:ext cx="823810" cy="8686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8211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-bigidea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712" y="5102352"/>
            <a:ext cx="939975" cy="8686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6227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Two recipes — same taste?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Recipe A: 2 cups flour : 3 eggs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Recipe B: 4 cups flour : 6 eggs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is B just A, scaled up?</a:t>
            </a:r>
          </a:p>
        </p:txBody>
      </p:sp>
      <p:pic>
        <p:nvPicPr>
          <p:cNvPr id="17" name="Picture 16" descr="extra-think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44" y="2377440"/>
            <a:ext cx="3112470" cy="393192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Scale BOTH parts by the same number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2:3 → (×2) → 4:6 → (×3) → 6:9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They all describe the same relationship.</a:t>
            </a:r>
          </a:p>
        </p:txBody>
      </p:sp>
      <p:pic>
        <p:nvPicPr>
          <p:cNvPr id="14" name="Picture 13" descr="mild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4376798"/>
            <a:ext cx="3657600" cy="1932561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Scale up 3:4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×2 → 6:8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×5 → 15:20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Both parts by the SAME number.</a:t>
            </a:r>
          </a:p>
        </p:txBody>
      </p:sp>
      <p:pic>
        <p:nvPicPr>
          <p:cNvPr id="16" name="Picture 15" descr="medium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626418"/>
            <a:ext cx="3657600" cy="3682941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Ratio table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bikes : wheels = 1 : 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1:2, 2:4, 3:6, 4:8 — each row scales both parts equally</a:t>
            </a:r>
          </a:p>
        </p:txBody>
      </p:sp>
      <p:pic>
        <p:nvPicPr>
          <p:cNvPr id="13" name="Picture 12" descr="extra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929182"/>
            <a:ext cx="3657600" cy="3380177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Watch out: adding is NOT scaling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4:6 and 6:8 are NOT equivalent — that’s +2 to each part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Check by reducing: 4:6 = 2:3, but 6:8 = 3:4 — different!</a:t>
            </a:r>
          </a:p>
        </p:txBody>
      </p:sp>
      <p:pic>
        <p:nvPicPr>
          <p:cNvPr id="13" name="Picture 12" descr="spicy-alert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053015"/>
            <a:ext cx="3657600" cy="3256344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Digit found a slip…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146047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816863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Is </a:t>
            </a:r>
            <a:r>
              <a:rPr sz="2400" b="1" i="0">
                <a:solidFill>
                  <a:srgbClr val="2A1060"/>
                </a:solidFill>
                <a:latin typeface="Arial"/>
              </a:rPr>
              <a:t>3:5</a:t>
            </a:r>
            <a:r>
              <a:rPr sz="2400" b="1" i="0">
                <a:solidFill>
                  <a:srgbClr val="2A1060"/>
                </a:solidFill>
                <a:latin typeface="Arial"/>
              </a:rPr>
              <a:t> equivalent to </a:t>
            </a:r>
            <a:r>
              <a:rPr sz="2400" b="1" i="0">
                <a:solidFill>
                  <a:srgbClr val="2A1060"/>
                </a:solidFill>
                <a:latin typeface="Arial"/>
              </a:rPr>
              <a:t>9:15</a:t>
            </a:r>
            <a:r>
              <a:rPr sz="2400" b="1" i="0">
                <a:solidFill>
                  <a:srgbClr val="2A1060"/>
                </a:solidFill>
                <a:latin typeface="Arial"/>
              </a:rPr>
              <a:t>? Show how you know.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6327"/>
            <a:ext cx="6949440" cy="80467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441191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706367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Compared by addition (+6, +10).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32816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40131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65734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medium-magnify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348" y="2377440"/>
            <a:ext cx="3408866" cy="393192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10261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Is </a:t>
            </a:r>
            <a:r>
              <a:rPr sz="2800" b="1" i="0">
                <a:solidFill>
                  <a:srgbClr val="2A1060"/>
                </a:solidFill>
                <a:latin typeface="Arial"/>
              </a:rPr>
              <a:t>3:5</a:t>
            </a:r>
            <a:r>
              <a:rPr sz="2800" b="1" i="0">
                <a:solidFill>
                  <a:srgbClr val="2A1060"/>
                </a:solidFill>
                <a:latin typeface="Arial"/>
              </a:rPr>
              <a:t> equivalent to </a:t>
            </a:r>
            <a:r>
              <a:rPr sz="2800" b="1" i="0">
                <a:solidFill>
                  <a:srgbClr val="2A1060"/>
                </a:solidFill>
                <a:latin typeface="Arial"/>
              </a:rPr>
              <a:t>9:15</a:t>
            </a:r>
            <a:r>
              <a:rPr sz="2800" b="1" i="0">
                <a:solidFill>
                  <a:srgbClr val="2A1060"/>
                </a:solidFill>
                <a:latin typeface="Arial"/>
              </a:rPr>
              <a:t>? Show how you know.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60016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288032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33168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3×3 = 9, 5×3 = 15.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3037840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Yes — ×3 on both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3092704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-board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194560"/>
            <a:ext cx="1623434" cy="8686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Write a ratio equivalent to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2:3</a:t>
            </a:r>
            <a:r>
              <a:rPr sz="1700" b="0" i="0">
                <a:solidFill>
                  <a:srgbClr val="22123F"/>
                </a:solidFill>
                <a:latin typeface="Arial"/>
              </a:rPr>
              <a:t> by multiplying both parts by 4.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-board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194560"/>
            <a:ext cx="741221" cy="86868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Complete the ratio table for </a:t>
            </a:r>
            <a:r>
              <a:rPr sz="1400" b="1" i="0">
                <a:solidFill>
                  <a:srgbClr val="22123F"/>
                </a:solidFill>
                <a:latin typeface="Arial"/>
              </a:rPr>
              <a:t>cups : servings = 2 : 5</a:t>
            </a:r>
            <a:r>
              <a:rPr sz="1400" b="0" i="0">
                <a:solidFill>
                  <a:srgbClr val="22123F"/>
                </a:solidFill>
                <a:latin typeface="Arial"/>
              </a:rPr>
              <a:t> at 4 cups, 6 cups, and 10 cups.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-boar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194560"/>
            <a:ext cx="929426" cy="86868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Are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6:9</a:t>
            </a:r>
            <a:r>
              <a:rPr sz="1700" b="0" i="0">
                <a:solidFill>
                  <a:srgbClr val="22123F"/>
                </a:solidFill>
                <a:latin typeface="Arial"/>
              </a:rPr>
              <a:t> and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8:12</a:t>
            </a:r>
            <a:r>
              <a:rPr sz="1700" b="0" i="0">
                <a:solidFill>
                  <a:srgbClr val="22123F"/>
                </a:solidFill>
                <a:latin typeface="Arial"/>
              </a:rPr>
              <a:t> equivalent? Show your reasoning.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ild-cheer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7" y="2932387"/>
            <a:ext cx="3106826" cy="1685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edium-think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35" y="2286000"/>
            <a:ext cx="1737024" cy="2331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picy-worrie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954" y="2286000"/>
            <a:ext cx="2536159" cy="2331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mild-cheer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095" y="1371600"/>
            <a:ext cx="1554480" cy="843244"/>
          </a:xfrm>
          <a:prstGeom prst="rect">
            <a:avLst/>
          </a:prstGeom>
        </p:spPr>
      </p:pic>
      <p:pic>
        <p:nvPicPr>
          <p:cNvPr id="15" name="Picture 14" descr="medium-cheer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015" y="1371600"/>
            <a:ext cx="1554480" cy="1844796"/>
          </a:xfrm>
          <a:prstGeom prst="rect">
            <a:avLst/>
          </a:prstGeom>
        </p:spPr>
      </p:pic>
      <p:pic>
        <p:nvPicPr>
          <p:cNvPr id="16" name="Picture 15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095" y="3749039"/>
            <a:ext cx="1554480" cy="1639146"/>
          </a:xfrm>
          <a:prstGeom prst="rect">
            <a:avLst/>
          </a:prstGeom>
        </p:spPr>
      </p:pic>
      <p:pic>
        <p:nvPicPr>
          <p:cNvPr id="17" name="Picture 16" descr="extra-cheer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0015" y="3749039"/>
            <a:ext cx="1554480" cy="1706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Equivalent ratios: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