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Frame the skill: letters stand for numbers; reading and evaluating both matter.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[1:00] Hook — poll 14 vs 20. Do NOT resolve. The 20 answer is order-of-operations breaking down once a letter appears.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[3:00] Two rules. The parentheses habit is the single highest-value thing here — it prevents both errors at once.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[5:00] WE1 — resolve the hook. Write the parentheses explicitly on the board every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[7:00] WE2 — exponent scope. Show 3y² beside (3y)² so the difference is visible, not asserted.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[11:00] Writing, not just evaluating. The fee-vs-rate distinction is the modelling idea that carries into the equations skills.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[9:00] CFU — all-student response. Answer 37. Watch for 25 (subtracted first). Whiteboards: everyone tries Mild, then climbs. These are #1, #3, #6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[13:00] Launch the in-class practice sheet. 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7.png"/><Relationship Id="rId4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.png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6 · EXPRESSIONS &amp; EQUATIONS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Arial"/>
              </a:rPr>
              <a:t>EXPRESSIONS WITH VARIABLES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977639"/>
            <a:ext cx="649224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write numerical expressions in which letters stand for numbers and evaluate numerical expressions in which letters stand for numbers.</a:t>
            </a:r>
          </a:p>
        </p:txBody>
      </p:sp>
      <p:pic>
        <p:nvPicPr>
          <p:cNvPr id="8" name="Picture 7" descr="mi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495544"/>
            <a:ext cx="708660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672" y="5404104"/>
            <a:ext cx="658368" cy="6583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5623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232" y="5404104"/>
            <a:ext cx="658368" cy="6583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0779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0791" y="5404104"/>
            <a:ext cx="678147" cy="65836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5935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Evaluate 2 + 3x when x =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Work it out silently.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044951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118103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374135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is it 14 or 20?</a:t>
            </a:r>
          </a:p>
        </p:txBody>
      </p:sp>
      <p:pic>
        <p:nvPicPr>
          <p:cNvPr id="14" name="Picture 13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Two rules that fix almost everything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1" i="0">
                <a:solidFill>
                  <a:srgbClr val="22123F"/>
                </a:solidFill>
                <a:latin typeface="Arial"/>
              </a:rPr>
              <a:t>3x means 3 × x.</a:t>
            </a:r>
            <a:r>
              <a:rPr sz="2100" b="0" i="0">
                <a:solidFill>
                  <a:srgbClr val="22123F"/>
                </a:solidFill>
                <a:latin typeface="Arial"/>
              </a:rPr>
              <a:t> Side by side means multiply.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1" i="0">
                <a:solidFill>
                  <a:srgbClr val="22123F"/>
                </a:solidFill>
                <a:latin typeface="Arial"/>
              </a:rPr>
              <a:t>Substitute in parentheses</a:t>
            </a:r>
            <a:r>
              <a:rPr sz="2100" b="0" i="0">
                <a:solidFill>
                  <a:srgbClr val="22123F"/>
                </a:solidFill>
                <a:latin typeface="Arial"/>
              </a:rPr>
              <a:t>, then follow the order of operations.</a:t>
            </a:r>
          </a:p>
        </p:txBody>
      </p:sp>
      <p:pic>
        <p:nvPicPr>
          <p:cNvPr id="14" name="Picture 13" descr="point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2396246"/>
            <a:ext cx="3931920" cy="4461753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2 + 3x at x = 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2 + 3(</a:t>
            </a:r>
            <a:r>
              <a:rPr sz="2100" b="1" i="0">
                <a:solidFill>
                  <a:srgbClr val="22123F"/>
                </a:solidFill>
                <a:latin typeface="Arial"/>
              </a:rPr>
              <a:t>4</a:t>
            </a:r>
            <a:r>
              <a:rPr sz="2100" b="0" i="0">
                <a:solidFill>
                  <a:srgbClr val="22123F"/>
                </a:solidFill>
                <a:latin typeface="Arial"/>
              </a:rPr>
              <a:t>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Multiply first: 2 + 12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03904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3931920"/>
            <a:ext cx="384048" cy="384048"/>
          </a:xfrm>
          <a:prstGeom prst="ellipse">
            <a:avLst/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3877056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= 14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" y="4654296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4727448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4983480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20 comes from adding 2 + 3 first. The letter doesn’t suspend PEMDAS.</a:t>
            </a:r>
          </a:p>
        </p:txBody>
      </p:sp>
      <p:pic>
        <p:nvPicPr>
          <p:cNvPr id="19" name="Picture 18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20" name="Picture 19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Watch the exponent’s reach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3y</a:t>
            </a:r>
            <a:r>
              <a:rPr sz="2100" b="0" i="0" baseline="30000">
                <a:solidFill>
                  <a:srgbClr val="22123F"/>
                </a:solidFill>
                <a:latin typeface="Arial"/>
              </a:rPr>
              <a:t>2</a:t>
            </a:r>
            <a:r>
              <a:rPr sz="2100" b="0" i="0">
                <a:solidFill>
                  <a:srgbClr val="22123F"/>
                </a:solidFill>
                <a:latin typeface="Arial"/>
              </a:rPr>
              <a:t> at y = 2 → 3(2</a:t>
            </a:r>
            <a:r>
              <a:rPr sz="2100" b="0" i="0" baseline="30000">
                <a:solidFill>
                  <a:srgbClr val="22123F"/>
                </a:solidFill>
                <a:latin typeface="Arial"/>
              </a:rPr>
              <a:t>2</a:t>
            </a:r>
            <a:r>
              <a:rPr sz="2100" b="0" i="0">
                <a:solidFill>
                  <a:srgbClr val="22123F"/>
                </a:solidFill>
                <a:latin typeface="Arial"/>
              </a:rPr>
              <a:t>) = 3(4) = </a:t>
            </a:r>
            <a:r>
              <a:rPr sz="2100" b="1" i="0">
                <a:solidFill>
                  <a:srgbClr val="22123F"/>
                </a:solidFill>
                <a:latin typeface="Arial"/>
              </a:rPr>
              <a:t>12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(3y)</a:t>
            </a:r>
            <a:r>
              <a:rPr sz="2100" b="0" i="0" baseline="30000">
                <a:solidFill>
                  <a:srgbClr val="22123F"/>
                </a:solidFill>
                <a:latin typeface="Arial"/>
              </a:rPr>
              <a:t>2</a:t>
            </a:r>
            <a:r>
              <a:rPr sz="2100" b="0" i="0">
                <a:solidFill>
                  <a:srgbClr val="22123F"/>
                </a:solidFill>
                <a:latin typeface="Arial"/>
              </a:rPr>
              <a:t> at y = 2 → (6)</a:t>
            </a:r>
            <a:r>
              <a:rPr sz="2100" b="0" i="0" baseline="30000">
                <a:solidFill>
                  <a:srgbClr val="22123F"/>
                </a:solidFill>
                <a:latin typeface="Arial"/>
              </a:rPr>
              <a:t>2</a:t>
            </a:r>
            <a:r>
              <a:rPr sz="2100" b="0" i="0">
                <a:solidFill>
                  <a:srgbClr val="22123F"/>
                </a:solidFill>
                <a:latin typeface="Arial"/>
              </a:rPr>
              <a:t> = 36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In 3y², only the y is squared.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Writing an expression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‘$12 to join, then $8 an hour’ → </a:t>
            </a:r>
            <a:r>
              <a:rPr sz="2100" b="1" i="0">
                <a:solidFill>
                  <a:srgbClr val="22123F"/>
                </a:solidFill>
                <a:latin typeface="Arial"/>
              </a:rPr>
              <a:t>12 + 8h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The one-time fee is its own term; only the rate multiplies h.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33672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562856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Don’t fold the fee into the rate.</a:t>
            </a:r>
          </a:p>
        </p:txBody>
      </p:sp>
      <p:pic>
        <p:nvPicPr>
          <p:cNvPr id="16" name="Picture 15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Something went wrong here…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10515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6858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400" b="1" i="0">
                <a:solidFill>
                  <a:srgbClr val="2A1060"/>
                </a:solidFill>
                <a:latin typeface="Arial"/>
              </a:rPr>
              <a:t>Evaluate 10 + 2a when a = 5.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291840"/>
            <a:ext cx="6949440" cy="804672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34670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611880"/>
            <a:ext cx="6583680" cy="438912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Answered 60 — added 10 + 2 first.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233672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562856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facepal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49354"/>
            <a:ext cx="3931920" cy="3608645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800" b="1" i="0">
                <a:solidFill>
                  <a:srgbClr val="2A1060"/>
                </a:solidFill>
                <a:latin typeface="Arial"/>
              </a:rPr>
              <a:t>Evaluate 10 + 2a when a = 5.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659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0939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0391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10 + 2(5) = 10 + 10 = 20.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74519" y="2843784"/>
            <a:ext cx="329184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20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2898648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3" name="Picture 12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240280"/>
            <a:ext cx="800100" cy="6400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Evaluate 4n when n = 6.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240280"/>
            <a:ext cx="777240" cy="77724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Evaluate </a:t>
            </a:r>
            <a:r>
              <a:rPr sz="1700" b="1" i="0">
                <a:solidFill>
                  <a:srgbClr val="22123F"/>
                </a:solidFill>
                <a:latin typeface="Arial"/>
              </a:rPr>
              <a:t>3y</a:t>
            </a:r>
            <a:r>
              <a:rPr sz="1700" b="1" i="0" baseline="30000">
                <a:solidFill>
                  <a:srgbClr val="22123F"/>
                </a:solidFill>
                <a:latin typeface="Arial"/>
              </a:rPr>
              <a:t>2</a:t>
            </a:r>
            <a:r>
              <a:rPr sz="1700" b="0" i="0">
                <a:solidFill>
                  <a:srgbClr val="22123F"/>
                </a:solidFill>
                <a:latin typeface="Arial"/>
              </a:rPr>
              <a:t> when y = 2. Show each step.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#3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240280"/>
            <a:ext cx="777240" cy="77724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400" b="0" i="0">
                <a:solidFill>
                  <a:srgbClr val="22123F"/>
                </a:solidFill>
                <a:latin typeface="Arial"/>
              </a:rPr>
              <a:t>A gym charges a $12 joining fee plus $8 per hour. Write an expression for the cost of h hours, then find the cost of 3 hours.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#6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humbs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239" y="2240280"/>
            <a:ext cx="2168842" cy="2514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wonde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602" y="2240280"/>
            <a:ext cx="1634490" cy="2514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think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477" y="2240280"/>
            <a:ext cx="2043112" cy="2514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Watch “Variables, Expressions, and Equations Explained | Algebra for Beginners”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celebr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135" y="3364928"/>
            <a:ext cx="4206240" cy="34930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Expressions with variables: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