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the skill: exponents as repeated multiplication, read and evaluated correctly.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12 vs 81. Do NOT resolve. The 12 answer is the single most common exponent error.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Name what each part does: base = the repeated factor, exponent = the count. Resolve the hook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expand and evaluate. Insist on writing the expansion; it is the habit that fixes this permanently.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order matters. Have students compute both before you reveal. 8 vs 9 is memorable because it is so close.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The shrinking surprise. Connect back to multiplying by less than 1 from the decimals skill.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Answers 32 and 1/8. Watch for 10 and 3/2.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6 · EXPRESSIONS &amp; EQUATIONS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WHOLE-NUMBER EXPONENTS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write numerical expressions involving whole-number exponents in the form a^b, where a and b are non-zero whole numbers and evaluate numerical expressions involving whole-number exponents, including fractions and decimals raised to whole-number exponents.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What is 3</a:t>
            </a:r>
            <a:r>
              <a:rPr sz="3600" b="1" i="0" baseline="30000">
                <a:solidFill>
                  <a:srgbClr val="2A1060"/>
                </a:solidFill>
                <a:latin typeface="Arial"/>
              </a:rPr>
              <a:t>4</a:t>
            </a:r>
            <a:r>
              <a:rPr sz="3600" b="1" i="0">
                <a:solidFill>
                  <a:srgbClr val="2A1060"/>
                </a:solidFill>
                <a:latin typeface="Arial"/>
              </a:rPr>
              <a:t>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Answer it in your head. Don’t say it out 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is it 12 or 81?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exponent COUNTS the factors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</a:t>
            </a:r>
            <a:r>
              <a:rPr sz="2100" b="0" i="0" baseline="30000">
                <a:solidFill>
                  <a:srgbClr val="22123F"/>
                </a:solidFill>
                <a:latin typeface="Arial"/>
              </a:rPr>
              <a:t>b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means: use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a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as a factor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b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times.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exponent is not one of the numbers being multiplied — it tells you how many.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3</a:t>
            </a:r>
            <a:r>
              <a:rPr sz="3600" b="1" i="0" baseline="30000">
                <a:solidFill>
                  <a:srgbClr val="2A1060"/>
                </a:solidFill>
                <a:latin typeface="Arial"/>
              </a:rPr>
              <a:t>4</a:t>
            </a:r>
            <a:r>
              <a:rPr sz="3600" b="1" i="0">
                <a:solidFill>
                  <a:srgbClr val="2A1060"/>
                </a:solidFill>
                <a:latin typeface="Arial"/>
              </a:rPr>
              <a:t> = 3 × 3 × 3 × 3 = 81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Not 3 × 4 = 12.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Write the expansion out every time until it is automatic.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Expanding first prevents nearly every error.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Order matters: 2</a:t>
            </a:r>
            <a:r>
              <a:rPr sz="3600" b="1" i="0" baseline="30000">
                <a:solidFill>
                  <a:srgbClr val="2A1060"/>
                </a:solidFill>
                <a:latin typeface="Arial"/>
              </a:rPr>
              <a:t>3</a:t>
            </a:r>
            <a:r>
              <a:rPr sz="3600" b="1" i="0">
                <a:solidFill>
                  <a:srgbClr val="2A1060"/>
                </a:solidFill>
                <a:latin typeface="Arial"/>
              </a:rPr>
              <a:t> ≠ 3</a:t>
            </a:r>
            <a:r>
              <a:rPr sz="3600" b="1" i="0" baseline="30000">
                <a:solidFill>
                  <a:srgbClr val="2A1060"/>
                </a:solidFill>
                <a:latin typeface="Arial"/>
              </a:rP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</a:t>
            </a:r>
            <a:r>
              <a:rPr sz="2100" b="0" i="0" baseline="30000">
                <a:solidFill>
                  <a:srgbClr val="22123F"/>
                </a:solidFill>
                <a:latin typeface="Arial"/>
              </a:rPr>
              <a:t>3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= 2 × 2 × 2 = 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</a:t>
            </a:r>
            <a:r>
              <a:rPr sz="2100" b="0" i="0" baseline="30000">
                <a:solidFill>
                  <a:srgbClr val="22123F"/>
                </a:solidFill>
                <a:latin typeface="Arial"/>
              </a:rPr>
              <a:t>2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= 3 × 3 = 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The base is what repeats. Swap them and the meaning changes.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 base below 1 SHRINKS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(½)</a:t>
            </a:r>
            <a:r>
              <a:rPr sz="2100" b="0" i="0" baseline="30000">
                <a:solidFill>
                  <a:srgbClr val="22123F"/>
                </a:solidFill>
                <a:latin typeface="Arial"/>
              </a:rPr>
              <a:t>3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= ½ × ½ × ½ = 1/8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0.2</a:t>
            </a:r>
            <a:r>
              <a:rPr sz="2100" b="0" i="0" baseline="30000">
                <a:solidFill>
                  <a:srgbClr val="22123F"/>
                </a:solidFill>
                <a:latin typeface="Arial"/>
              </a:rPr>
              <a:t>2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= 0.04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Multiplying by a number less than 1 makes it smaller — repeatedly.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Evaluate 10</a:t>
            </a:r>
            <a:r>
              <a:rPr sz="2400" b="1" i="0" baseline="30000">
                <a:solidFill>
                  <a:srgbClr val="2A1060"/>
                </a:solidFill>
                <a:latin typeface="Arial"/>
              </a:rPr>
              <a:t>3</a:t>
            </a:r>
            <a:r>
              <a:rPr sz="2400" b="1" i="0">
                <a:solidFill>
                  <a:srgbClr val="2A1060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Answered 30 (10 × 3).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Evaluate 10</a:t>
            </a:r>
            <a:r>
              <a:rPr sz="2800" b="1" i="0" baseline="30000">
                <a:solidFill>
                  <a:srgbClr val="2A1060"/>
                </a:solidFill>
                <a:latin typeface="Arial"/>
              </a:rPr>
              <a:t>3</a:t>
            </a:r>
            <a:r>
              <a:rPr sz="2800" b="1" i="0">
                <a:solidFill>
                  <a:srgbClr val="2A1060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10 × 10 × 10 = 1000.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43784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1000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9864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Evaluate 5</a:t>
            </a:r>
            <a:r>
              <a:rPr sz="1700" b="0" i="0" baseline="30000">
                <a:solidFill>
                  <a:srgbClr val="22123F"/>
                </a:solidFill>
                <a:latin typeface="Arial"/>
              </a:rPr>
              <a:t>2</a:t>
            </a:r>
            <a:r>
              <a:rPr sz="1700" b="0" i="0">
                <a:solidFill>
                  <a:srgbClr val="22123F"/>
                </a:solidFill>
                <a:latin typeface="Arial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Evaluate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4</a:t>
            </a:r>
            <a:r>
              <a:rPr sz="1700" b="1" i="0" baseline="30000">
                <a:solidFill>
                  <a:srgbClr val="22123F"/>
                </a:solidFill>
                <a:latin typeface="Arial"/>
              </a:rPr>
              <a:t>3</a:t>
            </a:r>
            <a:r>
              <a:rPr sz="1700" b="0" i="0">
                <a:solidFill>
                  <a:srgbClr val="22123F"/>
                </a:solidFill>
                <a:latin typeface="Arial"/>
              </a:rPr>
              <a:t>. Show the expansion.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Which is greater: 3</a:t>
            </a:r>
            <a:r>
              <a:rPr sz="1700" b="0" i="0" baseline="30000">
                <a:solidFill>
                  <a:srgbClr val="22123F"/>
                </a:solidFill>
                <a:latin typeface="Arial"/>
              </a:rPr>
              <a:t>2</a:t>
            </a:r>
            <a:r>
              <a:rPr sz="1700" b="0" i="0">
                <a:solidFill>
                  <a:srgbClr val="22123F"/>
                </a:solidFill>
                <a:latin typeface="Arial"/>
              </a:rPr>
              <a:t> or 2</a:t>
            </a:r>
            <a:r>
              <a:rPr sz="1700" b="0" i="0" baseline="30000">
                <a:solidFill>
                  <a:srgbClr val="22123F"/>
                </a:solidFill>
                <a:latin typeface="Arial"/>
              </a:rPr>
              <a:t>3</a:t>
            </a:r>
            <a:r>
              <a:rPr sz="1700" b="0" i="0">
                <a:solidFill>
                  <a:srgbClr val="22123F"/>
                </a:solidFill>
                <a:latin typeface="Arial"/>
              </a:rPr>
              <a:t>? Show both and explain what changed.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“Order of Operations with Exponents | PEMDAS in Under 2 Minutes”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Whole-number exponents: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