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the skill: conditions become inequalities, and solutions become regions.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poll yes/no for the 12-year-old. Do NOT resolve. The strict-vs-inclusive distinction is the whole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[3:00] The four phrases. Have students say the symbol AND whether the boundary counts.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[5:00] WE1 — resolve the hook. Open circle drawn deliberately, and say why it is hollow.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WE2 — the speed limit. A real inclusive limit makes ≤ feel natural rather than arbitrary.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[11:00] Infinitely many. Ask for a decimal solution; students default to whole numbers and miss the continuity.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[9:00] CFU — all-student response. Answer x ≥ 18, closed circle, arrow right. Watch for the open circle. Whiteboards: everyone tries Mild, then climbs. These are #1, #3, #6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[13:00]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6 · EXPRESSIONS &amp; EQUATIONS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4400" b="1" i="0">
                <a:solidFill>
                  <a:srgbClr val="FFFFFF"/>
                </a:solidFill>
                <a:latin typeface="Arial"/>
              </a:rPr>
              <a:t>WRITING &amp; GRAPHING INEQUALITIES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write inequalities in the form x &gt; c or x &lt; c to represent a constraint or condition in a real-world problem, write inequalities in the form x &gt; c  or x &lt; c to represent a constraint or condition in a mathematical problem, identify that inequalities in the form x &gt; c or x &lt; c have infinitely many solutions and represent solutions of inequalities in the form x &gt; c or x &lt; c on number line diagrams.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‘You must be more than 12 to ride’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Write that as an inequality.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can a 12-year-old ride?</a:t>
            </a:r>
          </a:p>
        </p:txBody>
      </p:sp>
      <p:pic>
        <p:nvPicPr>
          <p:cNvPr id="14" name="Picture 13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Four phrases, four symbols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more than → </a:t>
            </a:r>
            <a:r>
              <a:rPr sz="2100" b="1" i="0">
                <a:solidFill>
                  <a:srgbClr val="22123F"/>
                </a:solidFill>
                <a:latin typeface="Arial"/>
              </a:rPr>
              <a:t>&gt;</a:t>
            </a:r>
            <a:r>
              <a:rPr sz="2100" b="0" i="0">
                <a:solidFill>
                  <a:srgbClr val="22123F"/>
                </a:solidFill>
                <a:latin typeface="Arial"/>
              </a:rPr>
              <a:t>  ·  less than → </a:t>
            </a:r>
            <a:r>
              <a:rPr sz="2100" b="1" i="0">
                <a:solidFill>
                  <a:srgbClr val="22123F"/>
                </a:solidFill>
                <a:latin typeface="Arial"/>
              </a:rPr>
              <a:t>&lt;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at least → </a:t>
            </a:r>
            <a:r>
              <a:rPr sz="2100" b="1" i="0">
                <a:solidFill>
                  <a:srgbClr val="22123F"/>
                </a:solidFill>
                <a:latin typeface="Arial"/>
              </a:rPr>
              <a:t>≥</a:t>
            </a:r>
            <a:r>
              <a:rPr sz="2100" b="0" i="0">
                <a:solidFill>
                  <a:srgbClr val="22123F"/>
                </a:solidFill>
                <a:latin typeface="Arial"/>
              </a:rPr>
              <a:t>  ·  at most → </a:t>
            </a:r>
            <a:r>
              <a:rPr sz="2100" b="1" i="0">
                <a:solidFill>
                  <a:srgbClr val="22123F"/>
                </a:solidFill>
                <a:latin typeface="Arial"/>
              </a:rPr>
              <a:t>≤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The line under the symbol includes the boundary.</a:t>
            </a:r>
          </a:p>
        </p:txBody>
      </p:sp>
      <p:pic>
        <p:nvPicPr>
          <p:cNvPr id="17" name="Picture 16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x &gt; 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12 itself does NOT qualify (12 &gt; 12 is false).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Open circle at 12, arrow pointing right.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Open circle = the boundary is excluded.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Closed circle for ≥ and 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Speed limit 65 → x ≤ 65 → driving exactly 65 is legal.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Closed circle at 65, arrow pointing left.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Real limits usually include the boundary.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Infinitely many solutions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x &gt; 0 is true for 1, 2, 100, 0.5, 0.0001…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You cannot list them all — that is why we draw the range.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 inequality answers with a region, not a number.</a:t>
            </a:r>
          </a:p>
        </p:txBody>
      </p:sp>
      <p:pic>
        <p:nvPicPr>
          <p:cNvPr id="16" name="Picture 15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Something went wrong here…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685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1" i="0">
                <a:solidFill>
                  <a:srgbClr val="2A1060"/>
                </a:solidFill>
                <a:latin typeface="Arial"/>
              </a:rPr>
              <a:t>Write an inequality for </a:t>
            </a:r>
            <a:r>
              <a:rPr sz="1900" b="1" i="0">
                <a:solidFill>
                  <a:srgbClr val="2A1060"/>
                </a:solidFill>
                <a:latin typeface="Arial"/>
              </a:rPr>
              <a:t>at least 10</a:t>
            </a:r>
            <a:r>
              <a:rPr sz="1900" b="1" i="0">
                <a:solidFill>
                  <a:srgbClr val="2A1060"/>
                </a:solidFill>
                <a:latin typeface="Arial"/>
              </a:rPr>
              <a:t> and say which circle you would draw.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291840"/>
            <a:ext cx="6949440" cy="80467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34670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611880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Wrote x &gt; 10 with an open circle.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facepa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49354"/>
            <a:ext cx="3931920" cy="3608645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Write an inequality for </a:t>
            </a:r>
            <a:r>
              <a:rPr sz="2200" b="1" i="0">
                <a:solidFill>
                  <a:srgbClr val="2A1060"/>
                </a:solidFill>
                <a:latin typeface="Arial"/>
              </a:rPr>
              <a:t>at least 10</a:t>
            </a:r>
            <a:r>
              <a:rPr sz="2200" b="1" i="0">
                <a:solidFill>
                  <a:srgbClr val="2A1060"/>
                </a:solidFill>
                <a:latin typeface="Arial"/>
              </a:rPr>
              <a:t> and say which circle you would draw.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659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939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391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‘At least’ includes 10, so the circle is filled in.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1546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2826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2278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Arrow points right.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874519" y="4032504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x ≥ 10; closed circle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4087368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Write an inequality for </a:t>
            </a:r>
            <a:r>
              <a:rPr sz="1700" b="1" i="0">
                <a:solidFill>
                  <a:srgbClr val="22123F"/>
                </a:solidFill>
                <a:latin typeface="Arial"/>
              </a:rPr>
              <a:t>more than 7</a:t>
            </a:r>
            <a:r>
              <a:rPr sz="1700" b="0" i="0">
                <a:solidFill>
                  <a:srgbClr val="22123F"/>
                </a:solidFill>
                <a:latin typeface="Arial"/>
              </a:rPr>
              <a:t>. Is 7 a solution?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Write an inequality for </a:t>
            </a:r>
            <a:r>
              <a:rPr sz="1700" b="1" i="0">
                <a:solidFill>
                  <a:srgbClr val="22123F"/>
                </a:solidFill>
                <a:latin typeface="Arial"/>
              </a:rPr>
              <a:t>at most 25</a:t>
            </a:r>
            <a:r>
              <a:rPr sz="1700" b="0" i="0">
                <a:solidFill>
                  <a:srgbClr val="22123F"/>
                </a:solidFill>
                <a:latin typeface="Arial"/>
              </a:rPr>
              <a:t> and describe its graph.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#3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400" b="0" i="0">
                <a:solidFill>
                  <a:srgbClr val="22123F"/>
                </a:solidFill>
                <a:latin typeface="Arial"/>
              </a:rPr>
              <a:t>A website requires users to be at least 13. Write an inequality, describe the graph, and give three different values that satisfy it.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#6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&amp; graphing inequalities: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