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57200"/>
            <a:ext cx="914400" cy="914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37360" y="457200"/>
            <a:ext cx="990569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Writing expressions</a:t>
            </a:r>
          </a:p>
        </p:txBody>
      </p:sp>
      <p:sp>
        <p:nvSpPr>
          <p:cNvPr id="5" name="Rectangle 4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8368" y="182880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1">
                <a:solidFill>
                  <a:srgbClr val="0049D2"/>
                </a:solidFill>
              </a:rPr>
              <a:t>Turning a situation into algebra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246888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Today: build an expression from a real situation, and say what the letter means.</a:t>
            </a:r>
          </a:p>
        </p:txBody>
      </p:sp>
      <p:pic>
        <p:nvPicPr>
          <p:cNvPr id="8" name="Picture 7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1/8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$12 to join, then $8 an hour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Write an expression for h hours.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Turn &amp; talk: is it 20h, or 12 + 8h?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2/8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Two questions, every time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What happens once? → its own term, standing alone.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What repeats? → multiplies the variable.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3/8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12 + 8h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$12 is paid ONCE — it never multiplies h.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The $8 repeats every hour → 8h.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At h = 3: 12 + 24 = $36 (20h would give $60)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Never fold a one-time fee into the rate.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4/8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Word order can lie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‘7 less than n’ → n − 7, not 7 − n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‘15 more than n’ → n + 15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Ask what you START with, then what happens to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5/8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Your turn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 tank holds 25 L and loses 3 L a day. Write an expression for d days.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Thumbs up when you have it.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6/8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Test with TWO values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18 + 7k and 25k both give 25 when k = 1.</a:t>
            </a:r>
          </a:p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At k = 2: 32 versus 50 — now the error shows.</a:t>
            </a:r>
          </a:p>
          <a:p>
            <a:pPr>
              <a:spcBef>
                <a:spcPts val="1200"/>
              </a:spcBef>
              <a:defRPr sz="2400" b="1">
                <a:solidFill>
                  <a:srgbClr val="2A1060"/>
                </a:solidFill>
              </a:defRPr>
            </a:pPr>
            <a:r>
              <a:t>k = 1 hides fee-folding errors. Always test a second value.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7/8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64592"/>
          </a:xfrm>
          <a:prstGeom prst="rect">
            <a:avLst/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457200"/>
            <a:ext cx="11002975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400" b="1">
                <a:solidFill>
                  <a:srgbClr val="2A1060"/>
                </a:solidFill>
              </a:rPr>
              <a:t>Now you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572768"/>
            <a:ext cx="2194560" cy="54864"/>
          </a:xfrm>
          <a:prstGeom prst="rect">
            <a:avLst/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58368" y="1828800"/>
            <a:ext cx="10972800" cy="3840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28243A"/>
                </a:solidFill>
              </a:defRPr>
            </a:pPr>
            <a:r>
              <a:t>•  → In-class practice sheet</a:t>
            </a:r>
          </a:p>
        </p:txBody>
      </p:sp>
      <p:pic>
        <p:nvPicPr>
          <p:cNvPr id="6" name="Picture 5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6382512"/>
            <a:ext cx="329184" cy="32918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24128" y="6400800"/>
            <a:ext cx="8229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000">
                <a:solidFill>
                  <a:srgbClr val="6F6589"/>
                </a:solidFill>
              </a:rPr>
              <a:t>Math With Mr DJ · mathwithmrdj.com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07040" y="292608"/>
            <a:ext cx="13716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000">
                <a:solidFill>
                  <a:srgbClr val="6F6589"/>
                </a:solidFill>
              </a:rPr>
              <a:t>8/8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Writing expressions for real situations —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