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Frame it: area covers the inside. Circumference goes around the edge. Different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[1:00] Hook — poll 25π vs 100π. Do NOT resolve. 100π is chosen whenever the diameter is given.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[2:30] WE1 — halve, then square, in that order. Write the two steps separately.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[4:30] Name the fingerprint: exactly four times too big. Students can self-diagnose from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[6:30] WE2 — the two formulas side by side, with units. The units are the practical test.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[10:30] Doubling and quadrupling. Trail the pizza problem here; it lands better after the rule.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[8:30] CFU — all-student response. 49π cm². Watch for 14π, the circumference. Whiteboards: everyone tries Mild, then climbs. These are #1, #4, #6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[13:00] Launch the in-class practice sheet. 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5.png"/><Relationship Id="rId4" Type="http://schemas.openxmlformats.org/officeDocument/2006/relationships/image" Target="../media/image18.png"/><Relationship Id="rId5" Type="http://schemas.openxmlformats.org/officeDocument/2006/relationships/image" Target="../media/image4.png"/><Relationship Id="rId6" Type="http://schemas.openxmlformats.org/officeDocument/2006/relationships/image" Target="../media/image19.png"/><Relationship Id="rId7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7 · GEOMETRY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4600" b="1" i="0">
                <a:solidFill>
                  <a:srgbClr val="FFFFFF"/>
                </a:solidFill>
                <a:latin typeface="Arial"/>
              </a:rPr>
              <a:t>AREA OF A CIRCLE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840480"/>
            <a:ext cx="6492240" cy="1143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500" b="0" i="0">
                <a:solidFill>
                  <a:srgbClr val="F1E8FF"/>
                </a:solidFill>
                <a:latin typeface="Arial"/>
              </a:rPr>
              <a:t> I can find the area of a circle to solve problems, including by using the formula for area of a circle.</a:t>
            </a:r>
          </a:p>
        </p:txBody>
      </p:sp>
      <p:pic>
        <p:nvPicPr>
          <p:cNvPr id="8" name="Picture 7" descr="mild-happy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102352"/>
            <a:ext cx="1097280" cy="5871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-pencil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3391" y="5102352"/>
            <a:ext cx="856725" cy="8686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01951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-cheer-56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3551" y="5102352"/>
            <a:ext cx="823810" cy="86868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182111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-bigidea-56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3712" y="5102352"/>
            <a:ext cx="939975" cy="86868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462272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A circle with diameter 10 cm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Find its area.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044951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118103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374135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25π or 100π?</a:t>
            </a:r>
          </a:p>
        </p:txBody>
      </p:sp>
      <p:pic>
        <p:nvPicPr>
          <p:cNvPr id="14" name="Picture 13" descr="extra-think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7744" y="2377440"/>
            <a:ext cx="3112470" cy="3931920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Always the RADIUS. Always SQUARED.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Diameter 10 → radius 5.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 = π × 5² = 25π cm²</a:t>
            </a:r>
          </a:p>
        </p:txBody>
      </p:sp>
      <p:pic>
        <p:nvPicPr>
          <p:cNvPr id="14" name="Picture 13" descr="mild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4376798"/>
            <a:ext cx="3657600" cy="1932561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Squaring the diameter is 4× too big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π × 10² = 100π, and 100 ÷ 25 = 4.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The diameter is already doubled; squaring doubles the doubling.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33672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562856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Halve first. Then square.</a:t>
            </a:r>
          </a:p>
        </p:txBody>
      </p:sp>
      <p:pic>
        <p:nvPicPr>
          <p:cNvPr id="16" name="Picture 15" descr="medium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2626418"/>
            <a:ext cx="3657600" cy="3682941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WATCH OUT!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Area is not circumference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C = 2πr = 10π cm  — a distance around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 = πr² = 25π cm²  — a covering inside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DON’T FALL FOR 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The square is the only difference. The units give it away.</a:t>
            </a:r>
          </a:p>
        </p:txBody>
      </p:sp>
      <p:pic>
        <p:nvPicPr>
          <p:cNvPr id="16" name="Picture 15" descr="spicy-alert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3053015"/>
            <a:ext cx="3657600" cy="3256344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Double the radius, QUADRUPLE the area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r = 3 → 9π.  r = 6 → 36π.  Four times.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Circumference would only double.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 24-inch pizza is FOUR times a 12-inch one. Not two.</a:t>
            </a:r>
          </a:p>
        </p:txBody>
      </p:sp>
      <p:pic>
        <p:nvPicPr>
          <p:cNvPr id="16" name="Picture 15" descr="extra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2929182"/>
            <a:ext cx="3657600" cy="3380177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Remember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1" i="0">
                <a:solidFill>
                  <a:srgbClr val="22123F"/>
                </a:solidFill>
                <a:latin typeface="Arial"/>
              </a:rPr>
              <a:t>A = πr²</a:t>
            </a:r>
            <a:r>
              <a:rPr sz="2100" b="0" i="0">
                <a:solidFill>
                  <a:srgbClr val="22123F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Given a diameter, halve it first.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03904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3931920"/>
            <a:ext cx="384048" cy="384048"/>
          </a:xfrm>
          <a:prstGeom prst="ellipse">
            <a:avLst/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3877056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Area is in </a:t>
            </a:r>
            <a:r>
              <a:rPr sz="2100" b="1" i="0">
                <a:solidFill>
                  <a:srgbClr val="22123F"/>
                </a:solidFill>
                <a:latin typeface="Arial"/>
              </a:rPr>
              <a:t>square</a:t>
            </a:r>
            <a:r>
              <a:rPr sz="2100" b="0" i="0">
                <a:solidFill>
                  <a:srgbClr val="22123F"/>
                </a:solidFill>
                <a:latin typeface="Arial"/>
              </a:rPr>
              <a:t> units; circumference is in plain units.</a:t>
            </a:r>
          </a:p>
        </p:txBody>
      </p:sp>
      <p:pic>
        <p:nvPicPr>
          <p:cNvPr id="16" name="Picture 15" descr="spicy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3252910"/>
            <a:ext cx="3657600" cy="3056449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-board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194560"/>
            <a:ext cx="1623434" cy="8686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Find the area of a circle with radius 7 cm.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-board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194560"/>
            <a:ext cx="741221" cy="86868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Find the area of a circle with diameter 14 cm.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#4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-board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194560"/>
            <a:ext cx="929426" cy="86868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Why do questions 1 and 4 give the same answer?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#6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mild-cheer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7" y="2932387"/>
            <a:ext cx="3106826" cy="16853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medium-think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335" y="2286000"/>
            <a:ext cx="1737024" cy="23317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spicy-worried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8954" y="2286000"/>
            <a:ext cx="2536159" cy="233172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Step-by-step videos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mild-cheer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095" y="1371600"/>
            <a:ext cx="1554480" cy="843244"/>
          </a:xfrm>
          <a:prstGeom prst="rect">
            <a:avLst/>
          </a:prstGeom>
        </p:spPr>
      </p:pic>
      <p:pic>
        <p:nvPicPr>
          <p:cNvPr id="15" name="Picture 14" descr="medium-cheer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0015" y="1371600"/>
            <a:ext cx="1554480" cy="1844796"/>
          </a:xfrm>
          <a:prstGeom prst="rect">
            <a:avLst/>
          </a:prstGeom>
        </p:spPr>
      </p:pic>
      <p:pic>
        <p:nvPicPr>
          <p:cNvPr id="16" name="Picture 15" descr="spicy-cheer-56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4095" y="3749039"/>
            <a:ext cx="1554480" cy="1639146"/>
          </a:xfrm>
          <a:prstGeom prst="rect">
            <a:avLst/>
          </a:prstGeom>
        </p:spPr>
      </p:pic>
      <p:pic>
        <p:nvPicPr>
          <p:cNvPr id="17" name="Picture 16" descr="extra-cheer-56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0015" y="3749039"/>
            <a:ext cx="1554480" cy="17068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Area of a circle: Lesson Slides (Grade 7)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