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Frame it: sampling gives you an estimate with uncertainty attached, and both halves matter.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Hook — ask for the number AND their confidence. Most give 300 with high confidence, which slide 4 undermines.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[3:00] The scaling method. Insist on the proportion as an intermediate step; scaling counts directly invites errors.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[5:00] WE1 — the four extra samples. Let the range 225 to 350 sit visibly before commenting.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[7:30] WE2 — reframe the variation as information rather than as a fault in the method.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[11:30] The honest sentence. Mark for this wording on the exit ticket; students calibrate to what is marked.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[9:30] CFU — all-student response. 280 students. Watch for students scaling 56 by 500 without dividing by 100. Whiteboards: everyone tries Mild, then climbs. These are #1, #3, #7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[13:30] Launch the in-class practice sheet. 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7 · STATISTICS &amp; PROBABILITY</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4400" b="1" i="0">
                <a:solidFill>
                  <a:srgbClr val="FFFFFF"/>
                </a:solidFill>
                <a:latin typeface="Arial"/>
              </a:rPr>
              <a:t>DRAWING INFERENCES FROM RANDOM SAMPLES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use data from a random sample to draw inferences about a population with an unknown characteristic, generate multiple samples (or simulated samples) of the same size to gauge the variation in estimates, generate multiple samples of categorical data of the same size to gauge the variation in estimates, generate multiple samples (or simulated samples) of the same size of numerical data to gauge the variation in estimates and understand that sample statistics are estimates of population statistics but are not the same.</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20 students sampled. 12 own a pet.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school has 500 students. How many own pets?</a:t>
            </a:r>
          </a:p>
        </p:txBody>
      </p:sp>
      <p:sp>
        <p:nvSpPr>
          <p:cNvPr id="11" name="Rounded Rectangle 10"/>
          <p:cNvSpPr/>
          <p:nvPr/>
        </p:nvSpPr>
        <p:spPr>
          <a:xfrm>
            <a:off x="658368" y="3044951"/>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3" name="TextBox 12"/>
          <p:cNvSpPr txBox="1"/>
          <p:nvPr/>
        </p:nvSpPr>
        <p:spPr>
          <a:xfrm>
            <a:off x="868680" y="3374135"/>
            <a:ext cx="6720840" cy="502920"/>
          </a:xfrm>
          <a:prstGeom prst="rect">
            <a:avLst/>
          </a:prstGeom>
          <a:noFill/>
        </p:spPr>
        <p:txBody>
          <a:bodyPr wrap="square" anchor="t" lIns="45720" rIns="45720" tIns="18288" bIns="18288">
            <a:spAutoFit/>
          </a:bodyPr>
          <a:lstStyle/>
          <a:p>
            <a:r>
              <a:rPr sz="2200" b="1" i="0">
                <a:solidFill>
                  <a:srgbClr val="2A1060"/>
                </a:solidFill>
                <a:latin typeface="Arial"/>
              </a:rPr>
              <a:t>how sure are you of your answer?</a:t>
            </a:r>
          </a:p>
        </p:txBody>
      </p:sp>
      <p:pic>
        <p:nvPicPr>
          <p:cNvPr id="14" name="Picture 13"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Scale up the proportion</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12 out of 20 = 60%.</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60% of 500 = 300 students.</a:t>
            </a:r>
          </a:p>
        </p:txBody>
      </p:sp>
      <p:pic>
        <p:nvPicPr>
          <p:cNvPr id="14" name="Picture 13"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Now take four more samples</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9, 11, 14, 10 — all samples of 20, all taken the same way.</a:t>
            </a:r>
          </a:p>
        </p:txBody>
      </p:sp>
      <p:sp>
        <p:nvSpPr>
          <p:cNvPr id="10" name="Rounded Rectangle 9"/>
          <p:cNvSpPr/>
          <p:nvPr/>
        </p:nvSpPr>
        <p:spPr>
          <a:xfrm>
            <a:off x="658368" y="33832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Estimates: 225, 275, 350, 250.</a:t>
            </a:r>
          </a:p>
        </p:txBody>
      </p:sp>
      <p:sp>
        <p:nvSpPr>
          <p:cNvPr id="13" name="Rounded Rectangle 12"/>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Same method. Estimates 125 students apart.</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That spread is INFORMATION</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It tells you how much a single sample of 20 can wander.</a:t>
            </a:r>
          </a:p>
        </p:txBody>
      </p:sp>
      <p:sp>
        <p:nvSpPr>
          <p:cNvPr id="10" name="Rounded Rectangle 9"/>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Without repeating, you'd have a number and no idea how shaky it is.</a:t>
            </a:r>
          </a:p>
        </p:txBody>
      </p:sp>
      <p:pic>
        <p:nvPicPr>
          <p:cNvPr id="13" name="Picture 12"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Say it honestly</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Not: “280 students own pets.”</a:t>
            </a:r>
          </a:p>
        </p:txBody>
      </p:sp>
      <p:sp>
        <p:nvSpPr>
          <p:cNvPr id="10" name="Rounded Rectangle 9"/>
          <p:cNvSpPr/>
          <p:nvPr/>
        </p:nvSpPr>
        <p:spPr>
          <a:xfrm>
            <a:off x="658368" y="2999232"/>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But: “From a sample of 100, we estimate about 280.”</a:t>
            </a:r>
          </a:p>
        </p:txBody>
      </p:sp>
      <p:sp>
        <p:nvSpPr>
          <p:cNvPr id="13" name="Rounded Rectangle 12"/>
          <p:cNvSpPr/>
          <p:nvPr/>
        </p:nvSpPr>
        <p:spPr>
          <a:xfrm>
            <a:off x="658368" y="4233672"/>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886968"/>
          </a:xfrm>
          <a:prstGeom prst="rect">
            <a:avLst/>
          </a:prstGeom>
          <a:noFill/>
        </p:spPr>
        <p:txBody>
          <a:bodyPr wrap="square" anchor="t" lIns="45720" rIns="45720" tIns="18288" bIns="18288">
            <a:spAutoFit/>
          </a:bodyPr>
          <a:lstStyle/>
          <a:p>
            <a:r>
              <a:rPr sz="2200" b="1" i="0">
                <a:solidFill>
                  <a:srgbClr val="2A1060"/>
                </a:solidFill>
                <a:latin typeface="Arial"/>
              </a:rPr>
              <a:t>More data narrows the uncertainty. It never removes it.</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How many percentage points apart are those two samples?</a:t>
            </a:r>
          </a:p>
        </p:txBody>
      </p:sp>
      <p:sp>
        <p:nvSpPr>
          <p:cNvPr id="11" name="Rounded Rectangle 10"/>
          <p:cNvSpPr/>
          <p:nvPr/>
        </p:nvSpPr>
        <p:spPr>
          <a:xfrm>
            <a:off x="658368" y="3291840"/>
            <a:ext cx="6949440" cy="1152144"/>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786384"/>
          </a:xfrm>
          <a:prstGeom prst="rect">
            <a:avLst/>
          </a:prstGeom>
          <a:noFill/>
        </p:spPr>
        <p:txBody>
          <a:bodyPr wrap="square" anchor="t" lIns="45720" rIns="45720" tIns="18288" bIns="18288">
            <a:spAutoFit/>
          </a:bodyPr>
          <a:lstStyle/>
          <a:p>
            <a:r>
              <a:rPr sz="1900" b="0" i="0">
                <a:solidFill>
                  <a:srgbClr val="22123F"/>
                </a:solidFill>
                <a:latin typeface="Arial"/>
              </a:rPr>
              <a:t>Answered 5, the difference in counts rather than percentages.</a:t>
            </a:r>
          </a:p>
        </p:txBody>
      </p:sp>
      <p:sp>
        <p:nvSpPr>
          <p:cNvPr id="14" name="Rounded Rectangle 13"/>
          <p:cNvSpPr/>
          <p:nvPr/>
        </p:nvSpPr>
        <p:spPr>
          <a:xfrm>
            <a:off x="658368" y="4581144"/>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654296"/>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910328"/>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200" b="1" i="0">
                <a:solidFill>
                  <a:srgbClr val="2A1060"/>
                </a:solidFill>
                <a:latin typeface="Arial"/>
              </a:rPr>
              <a:t>How many percentage points apart are those two samples?</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70 − 45 = 25.</a:t>
            </a:r>
          </a:p>
        </p:txBody>
      </p:sp>
      <p:sp>
        <p:nvSpPr>
          <p:cNvPr id="11" name="Rounded Rectangle 10"/>
          <p:cNvSpPr/>
          <p:nvPr/>
        </p:nvSpPr>
        <p:spPr>
          <a:xfrm>
            <a:off x="1874519" y="2843784"/>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25 percentage points</a:t>
            </a:r>
          </a:p>
        </p:txBody>
      </p:sp>
      <p:sp>
        <p:nvSpPr>
          <p:cNvPr id="12" name="TextBox 11"/>
          <p:cNvSpPr txBox="1"/>
          <p:nvPr/>
        </p:nvSpPr>
        <p:spPr>
          <a:xfrm>
            <a:off x="658368" y="2898648"/>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A sample of 20 finds 9 pet owners. What percentage is that?</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Use the sample of 9 to estimate the number of pet owners in a school of 500.</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How far apart are those two estimates? What does that tell you about trusting a single sample of 20?</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#7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Step-by-step videos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Drawing inferences from random samples: Lesson Slides (Grade 7)</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