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[0:00] Frame it: every percent question hides the words ‘of what?’ — that is the whole lesson.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[1:00] Hook — poll back-at-$100 or not. Do NOT resolve. Nearly every hand says yes.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[2:30] The single-multiplier method. It is faster and it makes slide 7 possible.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[4:30] WE1 — resolve the hook. Let the $96 sit for a moment before explaining.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[6:00] WE2 — the reason. Compare the two dollar amounts, $20 against $24. The dollars persuade where the percents do not.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[10:00] The reciprocal. Harder; check on 200 live so they see it land exactly back.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the problem and the slip. Pairs: what went wrong, and what is the right answer? Take two answers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Solve it together, one step at a time. It is also the worked example at the top of the practice sheet, so students can look back at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[8:00] CFU — all-student response. 200 → 300 → 150. The loss is dramatic, which helps it stick. Whiteboards: everyone tries Mild, then climbs. These are #1, #3, #7 on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Fingers up: 3 = got it, 2 = almost, 1 = not yet. Pull the 1s for a quick reteach while everyone else starts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[13:00] Launch the in-class practice sheet. Note the homework inverts this — unequal percents that DO cancel. Launch the practice sheet. Exit ticket in the last 5–8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7.png"/><Relationship Id="rId4" Type="http://schemas.openxmlformats.org/officeDocument/2006/relationships/image" Target="../media/image12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3.png"/><Relationship Id="rId4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417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500" b="1" i="0">
                <a:solidFill>
                  <a:srgbClr val="FCD604"/>
                </a:solidFill>
                <a:latin typeface="Arial"/>
              </a:rPr>
              <a:t>GRADE 7 · RATIOS &amp; PROPORTIONAL RELATIONSHIPS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783080"/>
            <a:ext cx="6675120" cy="21945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5400" b="1" i="0">
                <a:solidFill>
                  <a:srgbClr val="FFFFFF"/>
                </a:solidFill>
                <a:latin typeface="Arial"/>
              </a:rPr>
              <a:t>MULTI-STEP PERCENT PROBLEMS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3977639"/>
            <a:ext cx="6492240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800" b="1" i="0">
                <a:solidFill>
                  <a:srgbClr val="F1E8FF"/>
                </a:solidFill>
                <a:latin typeface="Arial"/>
              </a:rPr>
              <a:t>Today's goal:</a:t>
            </a:r>
            <a:r>
              <a:rPr sz="1800" b="0" i="0">
                <a:solidFill>
                  <a:srgbClr val="F1E8FF"/>
                </a:solidFill>
                <a:latin typeface="Arial"/>
              </a:rPr>
              <a:t> I can solve multi-step percent problems, including by using proportional relationships.</a:t>
            </a:r>
          </a:p>
        </p:txBody>
      </p:sp>
      <p:pic>
        <p:nvPicPr>
          <p:cNvPr id="8" name="Picture 7" descr="mi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5495544"/>
            <a:ext cx="708660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179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Tan</a:t>
            </a:r>
          </a:p>
        </p:txBody>
      </p:sp>
      <p:pic>
        <p:nvPicPr>
          <p:cNvPr id="10" name="Picture 9" descr="mediu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7672" y="5404104"/>
            <a:ext cx="658368" cy="6583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85623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Digit</a:t>
            </a:r>
          </a:p>
        </p:txBody>
      </p:sp>
      <p:pic>
        <p:nvPicPr>
          <p:cNvPr id="12" name="Picture 11" descr="spic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9232" y="5404104"/>
            <a:ext cx="658368" cy="6583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90779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Blaze</a:t>
            </a:r>
          </a:p>
        </p:txBody>
      </p:sp>
      <p:pic>
        <p:nvPicPr>
          <p:cNvPr id="14" name="Picture 13" descr="extr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0791" y="5404104"/>
            <a:ext cx="678147" cy="65836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95935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Pi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6815" y="2690037"/>
            <a:ext cx="4480560" cy="41679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24815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WARM-UP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055303" y="457200"/>
            <a:ext cx="2542032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 · 1 min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$100 rises 20%, then falls 20%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Where do you end up?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044951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118103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TURN &amp; TALK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374135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back at $100, or not?</a:t>
            </a:r>
          </a:p>
        </p:txBody>
      </p:sp>
      <p:pic>
        <p:nvPicPr>
          <p:cNvPr id="14" name="Picture 13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WATCH OUT!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One multiplier, not two steps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Up p%: multiply by 1 + p/100.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Down p%: multiply by 1 − p/100.</a:t>
            </a:r>
          </a:p>
        </p:txBody>
      </p:sp>
      <p:pic>
        <p:nvPicPr>
          <p:cNvPr id="13" name="Picture 12" descr="st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0400"/>
            <a:ext cx="3931920" cy="3657600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$100 → $120 → $96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100 × 1.2 = 120. Then 120 × 0.8 = 96.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044951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118103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3374135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Not $100. And never $100, for any percent.</a:t>
            </a:r>
          </a:p>
        </p:txBody>
      </p:sp>
      <p:pic>
        <p:nvPicPr>
          <p:cNvPr id="13" name="Picture 12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Because the WHOLE changed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The rise was 20% of $100 = $20.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The fall was 20% of $120 = $24. Bigger.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49624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178808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Percents only cancel when taken of the same whole.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0400"/>
            <a:ext cx="3931920" cy="3657600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So what DOES undo a 50% rise?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Up 50% multiplies by 1.5. Undo it by dividing by 1.5.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383279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45643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Dividing by 1.5 is multiplying by ⅔ — a 33⅓% cut.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617720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690872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946904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Use the reciprocal, not the mirror image.</a:t>
            </a:r>
          </a:p>
        </p:txBody>
      </p:sp>
      <p:pic>
        <p:nvPicPr>
          <p:cNvPr id="16" name="Picture 15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SPOT THE SLIP!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33127" y="457200"/>
            <a:ext cx="1664207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400" b="1" i="0">
                <a:solidFill>
                  <a:srgbClr val="2A1060"/>
                </a:solidFill>
                <a:latin typeface="Arial"/>
              </a:rPr>
              <a:t>Something went wrong here…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6949440" cy="105156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3810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15798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THE PROBLEM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432304"/>
            <a:ext cx="6583680" cy="6858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400" b="1" i="0">
                <a:solidFill>
                  <a:srgbClr val="2A1060"/>
                </a:solidFill>
                <a:latin typeface="Arial"/>
              </a:rPr>
              <a:t>Increase 40 by 10%.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291840"/>
            <a:ext cx="6949440" cy="804672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5400">
            <a:solidFill>
              <a:srgbClr val="F3C4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34670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WHAT A STUDENT DID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611880"/>
            <a:ext cx="6583680" cy="438912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900" b="0" i="0">
                <a:solidFill>
                  <a:srgbClr val="22123F"/>
                </a:solidFill>
                <a:latin typeface="Arial"/>
              </a:rPr>
              <a:t>Answered 4, giving the increase rather than the new amount.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4233672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F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YOUR MISSION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562856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8A1F25"/>
                </a:solidFill>
                <a:latin typeface="Arial"/>
              </a:rPr>
              <a:t>What went wrong? What’s the right answer?</a:t>
            </a:r>
          </a:p>
        </p:txBody>
      </p:sp>
      <p:pic>
        <p:nvPicPr>
          <p:cNvPr id="17" name="Picture 16" descr="facepal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49354"/>
            <a:ext cx="3931920" cy="3608645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48259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WATCH MR DJ SOLVE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603943" y="457200"/>
            <a:ext cx="1993391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Copy the steps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024128"/>
            <a:ext cx="713232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800" b="1" i="0">
                <a:solidFill>
                  <a:srgbClr val="2A1060"/>
                </a:solidFill>
                <a:latin typeface="Arial"/>
              </a:rPr>
              <a:t>Increase 40 by 10%.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19659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0939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0391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40 × 1.1 = 44. Or 10% of 40 = 4, then 40 + 4 = 44.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874519" y="3227832"/>
            <a:ext cx="3291840" cy="56692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38100">
            <a:solidFill>
              <a:srgbClr val="7E0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2200" b="1" i="0">
                <a:solidFill>
                  <a:srgbClr val="7E03F2"/>
                </a:solidFill>
                <a:latin typeface="Arial"/>
              </a:rPr>
              <a:t>44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3282696"/>
            <a:ext cx="128016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Answer:</a:t>
            </a:r>
          </a:p>
        </p:txBody>
      </p:sp>
      <p:pic>
        <p:nvPicPr>
          <p:cNvPr id="13" name="Picture 12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49504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YOUR TURN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57200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Whiteboards up!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Pick your pepper!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E8F7EC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i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68" y="2240280"/>
            <a:ext cx="800100" cy="64008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86968" y="3127248"/>
            <a:ext cx="1545336" cy="365760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MILD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Find 30% of 50.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#1 on your practice sheet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9554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FF1E3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mediu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154" y="2240280"/>
            <a:ext cx="777240" cy="77724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4588154" y="3127248"/>
            <a:ext cx="1746504" cy="365760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MEDIUM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0722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Decrease 90 by 30%.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60722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#3 on your practice sheet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60740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DEBEC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spic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9340" y="2240280"/>
            <a:ext cx="777240" cy="777240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89340" y="3127248"/>
            <a:ext cx="1645920" cy="365760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SPICY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61908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You started at 200 and finished at 150. Explain why the two 50% changes did not cancel.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1908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#7 on your practice sheet</a:t>
            </a:r>
          </a:p>
        </p:txBody>
      </p:sp>
      <p:pic>
        <p:nvPicPr>
          <p:cNvPr id="23" name="Picture 22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QUICK CHECK-IN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45575" y="457200"/>
            <a:ext cx="265176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Show me your fingers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How’s it going?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humbs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239" y="2240280"/>
            <a:ext cx="2168842" cy="2514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8368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1F9D55"/>
                </a:solidFill>
                <a:latin typeface="Arial"/>
              </a:rPr>
              <a:t>3 · Got it!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could teach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9554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wonder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602" y="2240280"/>
            <a:ext cx="1634490" cy="2514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59554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F07A10"/>
                </a:solidFill>
                <a:latin typeface="Arial"/>
              </a:rPr>
              <a:t>2 · Almost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9554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One more example, please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0740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think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5477" y="2240280"/>
            <a:ext cx="2043112" cy="2514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60740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D9363E"/>
                </a:solidFill>
                <a:latin typeface="Arial"/>
              </a:rPr>
              <a:t>1 · Not yet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60740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need some help</a:t>
            </a:r>
          </a:p>
        </p:txBody>
      </p:sp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6400800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6000" b="1" i="0">
                <a:solidFill>
                  <a:srgbClr val="FFFFFF"/>
                </a:solidFill>
                <a:latin typeface="Arial"/>
              </a:rPr>
              <a:t>NOW YOU!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468880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2523744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Practice sheet: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everyone does Mild &amp; Medium, then climb the peppers.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3529584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3584448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Stuck?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Look back at Mr DJ’s example at the top of the sheet.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4590288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4645152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Need it again?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Watch “Finding Percent of a Number: Step by Step Guide” on YouTube @MathWithMrDJ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5650992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" y="5705856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Brain break: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3 new daily puzzles at puzzles.mathwithmrdj.com</a:t>
            </a:r>
          </a:p>
        </p:txBody>
      </p:sp>
      <p:pic>
        <p:nvPicPr>
          <p:cNvPr id="14" name="Picture 13" descr="celebra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135" y="3364928"/>
            <a:ext cx="4206240" cy="34930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Multi-step percent problems: Lesson Slides (Grade 7)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