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[0:00] Frame it: getting an answer is half the job. Knowing whether to trust it is the other half.</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[1:00] Hook — demand a number in five seconds so nobody can calculate. That is the point.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[2:30] Model estimating out loud. Students copy the thinking they hear, not the rule they are told.</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[4:30] WE1 — calculate and compare. Then show the $8-not-8% error and how the estimate flags it.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[7:00] Say this one plainly. Retrospective estimation is the commonest way this standard gets faked.</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[11:00] Direction of rounding. This upgrades estimation from a rough guess to a directed prediction.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Show the problem and the slip. Pairs: what went wrong, and what is the right answer? Take two answers before moving on.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Solve it together, one step at a time. It is also the worked example at the top of the practice sheet, so students can look back at it.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[8:30] CFU — all-student response. About $20; exactly $19.55. Watch for the tip added after dividing. Whiteboards: everyone tries Mild, then climbs. These are #1, #3, #7 on the practice sheet.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Fingers up: 3 = got it, 2 = almost, 1 = not yet. Pull the 1s for a quick reteach while everyone else starts the practice sheet.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[13:30] Launch the in-class practice sheet. Launch the practice sheet. Exit ticket in the last 5–8 minutes.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1.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image" Target="../media/image1.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image" Target="../media/image7.png"/><Relationship Id="rId4" Type="http://schemas.openxmlformats.org/officeDocument/2006/relationships/image" Target="../media/image13.png"/><Relationship Id="rId5" Type="http://schemas.openxmlformats.org/officeDocument/2006/relationships/image" Target="../media/image1.png"/><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4.png"/><Relationship Id="rId4" Type="http://schemas.openxmlformats.org/officeDocument/2006/relationships/notesSlide" Target="../notesSlides/notesSlide11.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7E03F2"/>
              </a:gs>
              <a:gs pos="100000">
                <a:srgbClr val="0049D2"/>
              </a:gs>
            </a:gsLst>
            <a:lin scaled="0" ang="20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apple-touch-icon.png"/>
          <p:cNvPicPr>
            <a:picLocks noChangeAspect="1"/>
          </p:cNvPicPr>
          <p:nvPr/>
        </p:nvPicPr>
        <p:blipFill>
          <a:blip r:embed="rId2"/>
          <a:stretch>
            <a:fillRect/>
          </a:stretch>
        </p:blipFill>
        <p:spPr>
          <a:xfrm>
            <a:off x="685800" y="502920"/>
            <a:ext cx="438912" cy="438912"/>
          </a:xfrm>
          <a:prstGeom prst="rect">
            <a:avLst/>
          </a:prstGeom>
        </p:spPr>
      </p:pic>
      <p:sp>
        <p:nvSpPr>
          <p:cNvPr id="4" name="TextBox 3"/>
          <p:cNvSpPr txBox="1"/>
          <p:nvPr/>
        </p:nvSpPr>
        <p:spPr>
          <a:xfrm>
            <a:off x="1207008" y="521208"/>
            <a:ext cx="4572000" cy="411480"/>
          </a:xfrm>
          <a:prstGeom prst="rect">
            <a:avLst/>
          </a:prstGeom>
          <a:noFill/>
        </p:spPr>
        <p:txBody>
          <a:bodyPr wrap="square" anchor="t" lIns="45720" rIns="45720" tIns="18288" bIns="18288">
            <a:spAutoFit/>
          </a:bodyPr>
          <a:lstStyle/>
          <a:p>
            <a:r>
              <a:rPr sz="2200" b="1" i="0">
                <a:solidFill>
                  <a:srgbClr val="FFFFFF"/>
                </a:solidFill>
                <a:latin typeface="Arial"/>
              </a:rPr>
              <a:t>MATH WITH </a:t>
            </a:r>
            <a:r>
              <a:rPr sz="2200" b="1" i="0">
                <a:solidFill>
                  <a:srgbClr val="FCD604"/>
                </a:solidFill>
                <a:latin typeface="Arial"/>
              </a:rPr>
              <a:t>MR DJ</a:t>
            </a:r>
          </a:p>
        </p:txBody>
      </p:sp>
      <p:sp>
        <p:nvSpPr>
          <p:cNvPr id="5" name="TextBox 4"/>
          <p:cNvSpPr txBox="1"/>
          <p:nvPr/>
        </p:nvSpPr>
        <p:spPr>
          <a:xfrm>
            <a:off x="713232" y="1417320"/>
            <a:ext cx="7315200" cy="365760"/>
          </a:xfrm>
          <a:prstGeom prst="rect">
            <a:avLst/>
          </a:prstGeom>
          <a:noFill/>
        </p:spPr>
        <p:txBody>
          <a:bodyPr wrap="square" anchor="t" lIns="45720" rIns="45720" tIns="18288" bIns="18288">
            <a:spAutoFit/>
          </a:bodyPr>
          <a:lstStyle/>
          <a:p>
            <a:r>
              <a:rPr sz="1500" b="1" i="0">
                <a:solidFill>
                  <a:srgbClr val="FCD604"/>
                </a:solidFill>
                <a:latin typeface="Arial"/>
              </a:rPr>
              <a:t>GRADE 7 · EXPRESSIONS &amp; EQUATIONS</a:t>
            </a:r>
          </a:p>
        </p:txBody>
      </p:sp>
      <p:sp>
        <p:nvSpPr>
          <p:cNvPr id="6" name="TextBox 5"/>
          <p:cNvSpPr txBox="1"/>
          <p:nvPr/>
        </p:nvSpPr>
        <p:spPr>
          <a:xfrm>
            <a:off x="685800" y="1783080"/>
            <a:ext cx="6675120" cy="2194560"/>
          </a:xfrm>
          <a:prstGeom prst="rect">
            <a:avLst/>
          </a:prstGeom>
          <a:noFill/>
        </p:spPr>
        <p:txBody>
          <a:bodyPr wrap="square" anchor="t" lIns="45720" rIns="45720" tIns="18288" bIns="18288">
            <a:spAutoFit/>
          </a:bodyPr>
          <a:lstStyle/>
          <a:p>
            <a:r>
              <a:rPr sz="4400" b="1" i="0">
                <a:solidFill>
                  <a:srgbClr val="FFFFFF"/>
                </a:solidFill>
                <a:latin typeface="Arial"/>
              </a:rPr>
              <a:t>MULTI-STEP PROBLEMS WITH RATIONAL NUMBERS</a:t>
            </a:r>
          </a:p>
        </p:txBody>
      </p:sp>
      <p:sp>
        <p:nvSpPr>
          <p:cNvPr id="7" name="TextBox 6"/>
          <p:cNvSpPr txBox="1"/>
          <p:nvPr/>
        </p:nvSpPr>
        <p:spPr>
          <a:xfrm>
            <a:off x="713232" y="3977639"/>
            <a:ext cx="6492240" cy="914400"/>
          </a:xfrm>
          <a:prstGeom prst="rect">
            <a:avLst/>
          </a:prstGeom>
          <a:noFill/>
        </p:spPr>
        <p:txBody>
          <a:bodyPr wrap="square" anchor="t" lIns="45720" rIns="45720" tIns="18288" bIns="18288">
            <a:spAutoFit/>
          </a:bodyPr>
          <a:lstStyle/>
          <a:p>
            <a:r>
              <a:rPr sz="1800" b="1" i="0">
                <a:solidFill>
                  <a:srgbClr val="F1E8FF"/>
                </a:solidFill>
                <a:latin typeface="Arial"/>
              </a:rPr>
              <a:t>Today's goal:</a:t>
            </a:r>
            <a:r>
              <a:rPr sz="1800" b="0" i="0">
                <a:solidFill>
                  <a:srgbClr val="F1E8FF"/>
                </a:solidFill>
                <a:latin typeface="Arial"/>
              </a:rPr>
              <a:t> I can solve multi-step real-life problems posed with positive and negative rational numbers in any form (whole numbers, fractions, and decimals), solve multi-step mathematical problems posed with positive and negative rational numbers in any form (whole numbers, fractions, and decimals), apply properties of operations to calculate with numbers in any form (whole numbers, fractions, and decimals), converting between number forms when appropriate and assess the reasonableness of answers using mental computation and estimation strategies.</a:t>
            </a:r>
          </a:p>
        </p:txBody>
      </p:sp>
      <p:pic>
        <p:nvPicPr>
          <p:cNvPr id="8" name="Picture 7" descr="mild.png"/>
          <p:cNvPicPr>
            <a:picLocks noChangeAspect="1"/>
          </p:cNvPicPr>
          <p:nvPr/>
        </p:nvPicPr>
        <p:blipFill>
          <a:blip r:embed="rId3"/>
          <a:stretch>
            <a:fillRect/>
          </a:stretch>
        </p:blipFill>
        <p:spPr>
          <a:xfrm>
            <a:off x="713232" y="5495544"/>
            <a:ext cx="708660" cy="566928"/>
          </a:xfrm>
          <a:prstGeom prst="rect">
            <a:avLst/>
          </a:prstGeom>
        </p:spPr>
      </p:pic>
      <p:sp>
        <p:nvSpPr>
          <p:cNvPr id="9" name="TextBox 8"/>
          <p:cNvSpPr txBox="1"/>
          <p:nvPr/>
        </p:nvSpPr>
        <p:spPr>
          <a:xfrm>
            <a:off x="621792"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Tan</a:t>
            </a:r>
          </a:p>
        </p:txBody>
      </p:sp>
      <p:pic>
        <p:nvPicPr>
          <p:cNvPr id="10" name="Picture 9" descr="medium.png"/>
          <p:cNvPicPr>
            <a:picLocks noChangeAspect="1"/>
          </p:cNvPicPr>
          <p:nvPr/>
        </p:nvPicPr>
        <p:blipFill>
          <a:blip r:embed="rId4"/>
          <a:stretch>
            <a:fillRect/>
          </a:stretch>
        </p:blipFill>
        <p:spPr>
          <a:xfrm>
            <a:off x="1947672" y="5404104"/>
            <a:ext cx="658368" cy="658368"/>
          </a:xfrm>
          <a:prstGeom prst="rect">
            <a:avLst/>
          </a:prstGeom>
        </p:spPr>
      </p:pic>
      <p:sp>
        <p:nvSpPr>
          <p:cNvPr id="11" name="TextBox 10"/>
          <p:cNvSpPr txBox="1"/>
          <p:nvPr/>
        </p:nvSpPr>
        <p:spPr>
          <a:xfrm>
            <a:off x="1856231"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Digit</a:t>
            </a:r>
          </a:p>
        </p:txBody>
      </p:sp>
      <p:pic>
        <p:nvPicPr>
          <p:cNvPr id="12" name="Picture 11" descr="spicy.png"/>
          <p:cNvPicPr>
            <a:picLocks noChangeAspect="1"/>
          </p:cNvPicPr>
          <p:nvPr/>
        </p:nvPicPr>
        <p:blipFill>
          <a:blip r:embed="rId5"/>
          <a:stretch>
            <a:fillRect/>
          </a:stretch>
        </p:blipFill>
        <p:spPr>
          <a:xfrm>
            <a:off x="2999232" y="5404104"/>
            <a:ext cx="658368" cy="658368"/>
          </a:xfrm>
          <a:prstGeom prst="rect">
            <a:avLst/>
          </a:prstGeom>
        </p:spPr>
      </p:pic>
      <p:sp>
        <p:nvSpPr>
          <p:cNvPr id="13" name="TextBox 12"/>
          <p:cNvSpPr txBox="1"/>
          <p:nvPr/>
        </p:nvSpPr>
        <p:spPr>
          <a:xfrm>
            <a:off x="2907791"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Blaze</a:t>
            </a:r>
          </a:p>
        </p:txBody>
      </p:sp>
      <p:pic>
        <p:nvPicPr>
          <p:cNvPr id="14" name="Picture 13" descr="extra.png"/>
          <p:cNvPicPr>
            <a:picLocks noChangeAspect="1"/>
          </p:cNvPicPr>
          <p:nvPr/>
        </p:nvPicPr>
        <p:blipFill>
          <a:blip r:embed="rId6"/>
          <a:stretch>
            <a:fillRect/>
          </a:stretch>
        </p:blipFill>
        <p:spPr>
          <a:xfrm>
            <a:off x="4050791" y="5404104"/>
            <a:ext cx="678147" cy="658368"/>
          </a:xfrm>
          <a:prstGeom prst="rect">
            <a:avLst/>
          </a:prstGeom>
        </p:spPr>
      </p:pic>
      <p:sp>
        <p:nvSpPr>
          <p:cNvPr id="15" name="TextBox 14"/>
          <p:cNvSpPr txBox="1"/>
          <p:nvPr/>
        </p:nvSpPr>
        <p:spPr>
          <a:xfrm>
            <a:off x="3959352"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Pi</a:t>
            </a:r>
          </a:p>
        </p:txBody>
      </p:sp>
      <p:pic>
        <p:nvPicPr>
          <p:cNvPr id="16" name="Picture 15" descr="pointing.png"/>
          <p:cNvPicPr>
            <a:picLocks noChangeAspect="1"/>
          </p:cNvPicPr>
          <p:nvPr/>
        </p:nvPicPr>
        <p:blipFill>
          <a:blip r:embed="rId7"/>
          <a:stretch>
            <a:fillRect/>
          </a:stretch>
        </p:blipFill>
        <p:spPr>
          <a:xfrm>
            <a:off x="7436815" y="2690037"/>
            <a:ext cx="4480560" cy="4167962"/>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248156" cy="384048"/>
          </a:xfrm>
          <a:prstGeom prst="roundRect">
            <a:avLst>
              <a:gd name="adj" fmla="val 50000"/>
            </a:avLst>
          </a:prstGeom>
          <a:solidFill>
            <a:srgbClr val="F2C20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2A1060"/>
                </a:solidFill>
                <a:latin typeface="Arial"/>
              </a:rPr>
              <a:t>WARM-UP</a:t>
            </a:r>
          </a:p>
        </p:txBody>
      </p:sp>
      <p:sp>
        <p:nvSpPr>
          <p:cNvPr id="6" name="Rounded Rectangle 5"/>
          <p:cNvSpPr/>
          <p:nvPr/>
        </p:nvSpPr>
        <p:spPr>
          <a:xfrm>
            <a:off x="9055303" y="457200"/>
            <a:ext cx="2542032"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Turn &amp; talk · 1 min</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Three shirts at $12.50, plus 8% tax</a:t>
            </a:r>
          </a:p>
        </p:txBody>
      </p:sp>
      <p:sp>
        <p:nvSpPr>
          <p:cNvPr id="8" name="Rounded Rectangle 7"/>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10" name="TextBox 9"/>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Before you calculate — roughly how much?</a:t>
            </a:r>
          </a:p>
        </p:txBody>
      </p:sp>
      <p:sp>
        <p:nvSpPr>
          <p:cNvPr id="11" name="Rounded Rectangle 10"/>
          <p:cNvSpPr/>
          <p:nvPr/>
        </p:nvSpPr>
        <p:spPr>
          <a:xfrm>
            <a:off x="658368" y="3044951"/>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3118103"/>
            <a:ext cx="6720840" cy="274320"/>
          </a:xfrm>
          <a:prstGeom prst="rect">
            <a:avLst/>
          </a:prstGeom>
          <a:noFill/>
        </p:spPr>
        <p:txBody>
          <a:bodyPr wrap="square" anchor="t" lIns="45720" rIns="45720" tIns="18288" bIns="18288">
            <a:spAutoFit/>
          </a:bodyPr>
          <a:lstStyle/>
          <a:p>
            <a:r>
              <a:rPr sz="1200" b="1" i="0">
                <a:solidFill>
                  <a:srgbClr val="7E03F2"/>
                </a:solidFill>
                <a:latin typeface="Arial"/>
              </a:rPr>
              <a:t>TURN &amp; TALK</a:t>
            </a:r>
          </a:p>
        </p:txBody>
      </p:sp>
      <p:sp>
        <p:nvSpPr>
          <p:cNvPr id="13" name="TextBox 12"/>
          <p:cNvSpPr txBox="1"/>
          <p:nvPr/>
        </p:nvSpPr>
        <p:spPr>
          <a:xfrm>
            <a:off x="868680" y="3374135"/>
            <a:ext cx="6720840" cy="502920"/>
          </a:xfrm>
          <a:prstGeom prst="rect">
            <a:avLst/>
          </a:prstGeom>
          <a:noFill/>
        </p:spPr>
        <p:txBody>
          <a:bodyPr wrap="square" anchor="t" lIns="45720" rIns="45720" tIns="18288" bIns="18288">
            <a:spAutoFit/>
          </a:bodyPr>
          <a:lstStyle/>
          <a:p>
            <a:r>
              <a:rPr sz="2200" b="1" i="0">
                <a:solidFill>
                  <a:srgbClr val="2A1060"/>
                </a:solidFill>
                <a:latin typeface="Arial"/>
              </a:rPr>
              <a:t>give me a number in five seconds.</a:t>
            </a:r>
          </a:p>
        </p:txBody>
      </p:sp>
      <p:pic>
        <p:nvPicPr>
          <p:cNvPr id="14" name="Picture 13" descr="wondering.png"/>
          <p:cNvPicPr>
            <a:picLocks noChangeAspect="1"/>
          </p:cNvPicPr>
          <p:nvPr/>
        </p:nvPicPr>
        <p:blipFill>
          <a:blip r:embed="rId2"/>
          <a:stretch>
            <a:fillRect/>
          </a:stretch>
        </p:blipFill>
        <p:spPr>
          <a:xfrm>
            <a:off x="8588959" y="1737360"/>
            <a:ext cx="3328415" cy="5120640"/>
          </a:xfrm>
          <a:prstGeom prst="rect">
            <a:avLst/>
          </a:prstGeom>
        </p:spPr>
      </p:pic>
      <p:pic>
        <p:nvPicPr>
          <p:cNvPr id="15" name="Picture 14"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6" name="TextBox 15"/>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2/11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1</a:t>
            </a:r>
          </a:p>
        </p:txBody>
      </p:sp>
      <p:sp>
        <p:nvSpPr>
          <p:cNvPr id="6" name="Rounded Rectangle 5"/>
          <p:cNvSpPr/>
          <p:nvPr/>
        </p:nvSpPr>
        <p:spPr>
          <a:xfrm>
            <a:off x="9713671" y="457200"/>
            <a:ext cx="1883664"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Write it down</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Estimate with friendly numbers</a:t>
            </a:r>
          </a:p>
        </p:txBody>
      </p:sp>
      <p:sp>
        <p:nvSpPr>
          <p:cNvPr id="8" name="Rounded Rectangle 7"/>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10" name="TextBox 9"/>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3 × $12 = $36, plus a little for tax.</a:t>
            </a:r>
          </a:p>
        </p:txBody>
      </p:sp>
      <p:sp>
        <p:nvSpPr>
          <p:cNvPr id="11" name="Rounded Rectangle 10"/>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3" name="TextBox 12"/>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So the answer should be somewhere near $38–$40.</a:t>
            </a:r>
          </a:p>
        </p:txBody>
      </p:sp>
      <p:pic>
        <p:nvPicPr>
          <p:cNvPr id="14" name="Picture 13" descr="pointup.png"/>
          <p:cNvPicPr>
            <a:picLocks noChangeAspect="1"/>
          </p:cNvPicPr>
          <p:nvPr/>
        </p:nvPicPr>
        <p:blipFill>
          <a:blip r:embed="rId2"/>
          <a:stretch>
            <a:fillRect/>
          </a:stretch>
        </p:blipFill>
        <p:spPr>
          <a:xfrm>
            <a:off x="7985455" y="2396246"/>
            <a:ext cx="3931920" cy="4461753"/>
          </a:xfrm>
          <a:prstGeom prst="rect">
            <a:avLst/>
          </a:prstGeom>
        </p:spPr>
      </p:pic>
      <p:pic>
        <p:nvPicPr>
          <p:cNvPr id="15" name="Picture 14"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6" name="TextBox 15"/>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3/11</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B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B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2</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Now calculate: $40.50</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3 × 12.50 = 37.50, then × 1.08 = 40.50.</a:t>
            </a:r>
          </a:p>
        </p:txBody>
      </p:sp>
      <p:sp>
        <p:nvSpPr>
          <p:cNvPr id="10" name="Rounded Rectangle 9"/>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Close to $36–$40. Believable.</a:t>
            </a:r>
          </a:p>
        </p:txBody>
      </p:sp>
      <p:sp>
        <p:nvSpPr>
          <p:cNvPr id="13" name="Rounded Rectangle 12"/>
          <p:cNvSpPr/>
          <p:nvPr/>
        </p:nvSpPr>
        <p:spPr>
          <a:xfrm>
            <a:off x="658368" y="3849624"/>
            <a:ext cx="7086600" cy="1271016"/>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5" name="TextBox 14"/>
          <p:cNvSpPr txBox="1"/>
          <p:nvPr/>
        </p:nvSpPr>
        <p:spPr>
          <a:xfrm>
            <a:off x="868680" y="4178808"/>
            <a:ext cx="6720840" cy="886968"/>
          </a:xfrm>
          <a:prstGeom prst="rect">
            <a:avLst/>
          </a:prstGeom>
          <a:noFill/>
        </p:spPr>
        <p:txBody>
          <a:bodyPr wrap="square" anchor="t" lIns="45720" rIns="45720" tIns="18288" bIns="18288">
            <a:spAutoFit/>
          </a:bodyPr>
          <a:lstStyle/>
          <a:p>
            <a:r>
              <a:rPr sz="2200" b="1" i="0">
                <a:solidFill>
                  <a:srgbClr val="2A1060"/>
                </a:solidFill>
                <a:latin typeface="Arial"/>
              </a:rPr>
              <a:t>Adding $8 instead of 8% gives $45.50 — the estimate catches it.</a:t>
            </a:r>
          </a:p>
        </p:txBody>
      </p:sp>
      <p:pic>
        <p:nvPicPr>
          <p:cNvPr id="16" name="Picture 15" descr="showing.png"/>
          <p:cNvPicPr>
            <a:picLocks noChangeAspect="1"/>
          </p:cNvPicPr>
          <p:nvPr/>
        </p:nvPicPr>
        <p:blipFill>
          <a:blip r:embed="rId2"/>
          <a:stretch>
            <a:fillRect/>
          </a:stretch>
        </p:blipFill>
        <p:spPr>
          <a:xfrm>
            <a:off x="7985455" y="3207474"/>
            <a:ext cx="3931920" cy="3650525"/>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4/11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6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6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D9363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WATCH OUT!</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Estimate BEFORE, not after</a:t>
            </a:r>
          </a:p>
        </p:txBody>
      </p:sp>
      <p:sp>
        <p:nvSpPr>
          <p:cNvPr id="7" name="Rounded Rectangle 6"/>
          <p:cNvSpPr/>
          <p:nvPr/>
        </p:nvSpPr>
        <p:spPr>
          <a:xfrm>
            <a:off x="658368" y="2194560"/>
            <a:ext cx="7086600" cy="1060704"/>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950976"/>
          </a:xfrm>
          <a:prstGeom prst="rect">
            <a:avLst/>
          </a:prstGeom>
          <a:noFill/>
        </p:spPr>
        <p:txBody>
          <a:bodyPr wrap="square" anchor="ctr" lIns="45720" rIns="45720" tIns="18288" bIns="18288">
            <a:spAutoFit/>
          </a:bodyPr>
          <a:lstStyle/>
          <a:p>
            <a:r>
              <a:rPr sz="2100" b="0" i="0">
                <a:solidFill>
                  <a:srgbClr val="22123F"/>
                </a:solidFill>
                <a:latin typeface="Arial"/>
              </a:rPr>
              <a:t>An estimate made afterwards is just your answer rounded.</a:t>
            </a:r>
          </a:p>
        </p:txBody>
      </p:sp>
      <p:sp>
        <p:nvSpPr>
          <p:cNvPr id="10" name="Rounded Rectangle 9"/>
          <p:cNvSpPr/>
          <p:nvPr/>
        </p:nvSpPr>
        <p:spPr>
          <a:xfrm>
            <a:off x="658368" y="3383279"/>
            <a:ext cx="7086600" cy="1060704"/>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511296"/>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456432"/>
            <a:ext cx="6263640" cy="950976"/>
          </a:xfrm>
          <a:prstGeom prst="rect">
            <a:avLst/>
          </a:prstGeom>
          <a:noFill/>
        </p:spPr>
        <p:txBody>
          <a:bodyPr wrap="square" anchor="ctr" lIns="45720" rIns="45720" tIns="18288" bIns="18288">
            <a:spAutoFit/>
          </a:bodyPr>
          <a:lstStyle/>
          <a:p>
            <a:r>
              <a:rPr sz="2100" b="0" i="0">
                <a:solidFill>
                  <a:srgbClr val="22123F"/>
                </a:solidFill>
                <a:latin typeface="Arial"/>
              </a:rPr>
              <a:t>It agrees with everything, so it catches nothing.</a:t>
            </a:r>
          </a:p>
        </p:txBody>
      </p:sp>
      <p:pic>
        <p:nvPicPr>
          <p:cNvPr id="13" name="Picture 12" descr="stop.png"/>
          <p:cNvPicPr>
            <a:picLocks noChangeAspect="1"/>
          </p:cNvPicPr>
          <p:nvPr/>
        </p:nvPicPr>
        <p:blipFill>
          <a:blip r:embed="rId2"/>
          <a:stretch>
            <a:fillRect/>
          </a:stretch>
        </p:blipFill>
        <p:spPr>
          <a:xfrm>
            <a:off x="7985455" y="3200400"/>
            <a:ext cx="3931920" cy="3657600"/>
          </a:xfrm>
          <a:prstGeom prst="rect">
            <a:avLst/>
          </a:prstGeom>
        </p:spPr>
      </p:pic>
      <p:pic>
        <p:nvPicPr>
          <p:cNvPr id="14" name="Picture 13"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5" name="TextBox 14"/>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5/11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DE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DE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7E0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4</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Track the DIRECTION of your rounding</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Rounded down → the true answer is higher.</a:t>
            </a:r>
          </a:p>
        </p:txBody>
      </p:sp>
      <p:sp>
        <p:nvSpPr>
          <p:cNvPr id="10" name="Rounded Rectangle 9"/>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Rounded up → the true answer is lower.</a:t>
            </a:r>
          </a:p>
        </p:txBody>
      </p:sp>
      <p:sp>
        <p:nvSpPr>
          <p:cNvPr id="13" name="Rounded Rectangle 12"/>
          <p:cNvSpPr/>
          <p:nvPr/>
        </p:nvSpPr>
        <p:spPr>
          <a:xfrm>
            <a:off x="658368" y="3849624"/>
            <a:ext cx="7086600" cy="1271016"/>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5" name="TextBox 14"/>
          <p:cNvSpPr txBox="1"/>
          <p:nvPr/>
        </p:nvSpPr>
        <p:spPr>
          <a:xfrm>
            <a:off x="868680" y="4178808"/>
            <a:ext cx="6720840" cy="886968"/>
          </a:xfrm>
          <a:prstGeom prst="rect">
            <a:avLst/>
          </a:prstGeom>
          <a:noFill/>
        </p:spPr>
        <p:txBody>
          <a:bodyPr wrap="square" anchor="t" lIns="45720" rIns="45720" tIns="18288" bIns="18288">
            <a:spAutoFit/>
          </a:bodyPr>
          <a:lstStyle/>
          <a:p>
            <a:r>
              <a:rPr sz="2200" b="1" i="0">
                <a:solidFill>
                  <a:srgbClr val="2A1060"/>
                </a:solidFill>
                <a:latin typeface="Arial"/>
              </a:rPr>
              <a:t>2.4 × 1.5: estimate 3, exact 3.6. Higher, as predicted.</a:t>
            </a:r>
          </a:p>
        </p:txBody>
      </p:sp>
      <p:pic>
        <p:nvPicPr>
          <p:cNvPr id="16" name="Picture 15" descr="wondering.png"/>
          <p:cNvPicPr>
            <a:picLocks noChangeAspect="1"/>
          </p:cNvPicPr>
          <p:nvPr/>
        </p:nvPicPr>
        <p:blipFill>
          <a:blip r:embed="rId2"/>
          <a:stretch>
            <a:fillRect/>
          </a:stretch>
        </p:blipFill>
        <p:spPr>
          <a:xfrm>
            <a:off x="8588959" y="1737360"/>
            <a:ext cx="3328415" cy="5120640"/>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6/11</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1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D9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D9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2112264" cy="384048"/>
          </a:xfrm>
          <a:prstGeom prst="roundRect">
            <a:avLst>
              <a:gd name="adj" fmla="val 50000"/>
            </a:avLst>
          </a:prstGeom>
          <a:solidFill>
            <a:srgbClr val="D9363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SPOT THE SLIP!</a:t>
            </a:r>
          </a:p>
        </p:txBody>
      </p:sp>
      <p:sp>
        <p:nvSpPr>
          <p:cNvPr id="6" name="Rounded Rectangle 5"/>
          <p:cNvSpPr/>
          <p:nvPr/>
        </p:nvSpPr>
        <p:spPr>
          <a:xfrm>
            <a:off x="9933127" y="457200"/>
            <a:ext cx="1664207"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Turn &amp; talk</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400" b="1" i="0">
                <a:solidFill>
                  <a:srgbClr val="2A1060"/>
                </a:solidFill>
                <a:latin typeface="Arial"/>
              </a:rPr>
              <a:t>Something went wrong here…</a:t>
            </a:r>
          </a:p>
        </p:txBody>
      </p:sp>
      <p:sp>
        <p:nvSpPr>
          <p:cNvPr id="8" name="Rounded Rectangle 7"/>
          <p:cNvSpPr/>
          <p:nvPr/>
        </p:nvSpPr>
        <p:spPr>
          <a:xfrm>
            <a:off x="658368" y="2103120"/>
            <a:ext cx="6949440" cy="1051560"/>
          </a:xfrm>
          <a:prstGeom prst="roundRect">
            <a:avLst>
              <a:gd name="adj" fmla="val 16000"/>
            </a:avLst>
          </a:prstGeom>
          <a:solidFill>
            <a:srgbClr val="FFFFFF"/>
          </a:solidFill>
          <a:ln w="38100">
            <a:solidFill>
              <a:srgbClr val="D936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2157984"/>
            <a:ext cx="6583680" cy="274320"/>
          </a:xfrm>
          <a:prstGeom prst="rect">
            <a:avLst/>
          </a:prstGeom>
          <a:noFill/>
        </p:spPr>
        <p:txBody>
          <a:bodyPr wrap="square" anchor="t" lIns="45720" rIns="45720" tIns="18288" bIns="18288">
            <a:spAutoFit/>
          </a:bodyPr>
          <a:lstStyle/>
          <a:p>
            <a:r>
              <a:rPr sz="1200" b="1" i="0">
                <a:solidFill>
                  <a:srgbClr val="D9363E"/>
                </a:solidFill>
                <a:latin typeface="Arial"/>
              </a:rPr>
              <a:t>THE PROBLEM</a:t>
            </a:r>
          </a:p>
        </p:txBody>
      </p:sp>
      <p:sp>
        <p:nvSpPr>
          <p:cNvPr id="10" name="TextBox 9"/>
          <p:cNvSpPr txBox="1"/>
          <p:nvPr/>
        </p:nvSpPr>
        <p:spPr>
          <a:xfrm>
            <a:off x="868680" y="2432304"/>
            <a:ext cx="6583680" cy="685800"/>
          </a:xfrm>
          <a:prstGeom prst="rect">
            <a:avLst/>
          </a:prstGeom>
          <a:noFill/>
        </p:spPr>
        <p:txBody>
          <a:bodyPr wrap="square" anchor="t" lIns="45720" rIns="45720" tIns="18288" bIns="18288">
            <a:spAutoFit/>
          </a:bodyPr>
          <a:lstStyle/>
          <a:p>
            <a:r>
              <a:rPr sz="2400" b="1" i="0">
                <a:solidFill>
                  <a:srgbClr val="2A1060"/>
                </a:solidFill>
                <a:latin typeface="Arial"/>
              </a:rPr>
              <a:t>How many litres would fill it?</a:t>
            </a:r>
          </a:p>
        </p:txBody>
      </p:sp>
      <p:sp>
        <p:nvSpPr>
          <p:cNvPr id="11" name="Rounded Rectangle 10"/>
          <p:cNvSpPr/>
          <p:nvPr/>
        </p:nvSpPr>
        <p:spPr>
          <a:xfrm>
            <a:off x="658368" y="3291840"/>
            <a:ext cx="6949440" cy="804672"/>
          </a:xfrm>
          <a:prstGeom prst="roundRect">
            <a:avLst>
              <a:gd name="adj" fmla="val 16000"/>
            </a:avLst>
          </a:prstGeom>
          <a:solidFill>
            <a:srgbClr val="FFFFFF"/>
          </a:solidFill>
          <a:ln w="25400">
            <a:solidFill>
              <a:srgbClr val="F3C4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3346704"/>
            <a:ext cx="6583680" cy="274320"/>
          </a:xfrm>
          <a:prstGeom prst="rect">
            <a:avLst/>
          </a:prstGeom>
          <a:noFill/>
        </p:spPr>
        <p:txBody>
          <a:bodyPr wrap="square" anchor="t" lIns="45720" rIns="45720" tIns="18288" bIns="18288">
            <a:spAutoFit/>
          </a:bodyPr>
          <a:lstStyle/>
          <a:p>
            <a:r>
              <a:rPr sz="1200" b="1" i="0">
                <a:solidFill>
                  <a:srgbClr val="D9363E"/>
                </a:solidFill>
                <a:latin typeface="Arial"/>
              </a:rPr>
              <a:t>WHAT A STUDENT DID</a:t>
            </a:r>
          </a:p>
        </p:txBody>
      </p:sp>
      <p:sp>
        <p:nvSpPr>
          <p:cNvPr id="13" name="TextBox 12"/>
          <p:cNvSpPr txBox="1"/>
          <p:nvPr/>
        </p:nvSpPr>
        <p:spPr>
          <a:xfrm>
            <a:off x="868680" y="3611880"/>
            <a:ext cx="6583680" cy="438912"/>
          </a:xfrm>
          <a:prstGeom prst="rect">
            <a:avLst/>
          </a:prstGeom>
          <a:noFill/>
        </p:spPr>
        <p:txBody>
          <a:bodyPr wrap="square" anchor="t" lIns="45720" rIns="45720" tIns="18288" bIns="18288">
            <a:spAutoFit/>
          </a:bodyPr>
          <a:lstStyle/>
          <a:p>
            <a:r>
              <a:rPr sz="1900" b="0" i="0">
                <a:solidFill>
                  <a:srgbClr val="22123F"/>
                </a:solidFill>
                <a:latin typeface="Arial"/>
              </a:rPr>
              <a:t>Answered 60, the whole capacity.</a:t>
            </a:r>
          </a:p>
        </p:txBody>
      </p:sp>
      <p:sp>
        <p:nvSpPr>
          <p:cNvPr id="14" name="Rounded Rectangle 13"/>
          <p:cNvSpPr/>
          <p:nvPr/>
        </p:nvSpPr>
        <p:spPr>
          <a:xfrm>
            <a:off x="658368" y="4233672"/>
            <a:ext cx="7086600" cy="886968"/>
          </a:xfrm>
          <a:prstGeom prst="roundRect">
            <a:avLst>
              <a:gd name="adj" fmla="val 16000"/>
            </a:avLst>
          </a:prstGeom>
          <a:solidFill>
            <a:srgbClr val="FFE1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68680" y="4306824"/>
            <a:ext cx="6720840" cy="274320"/>
          </a:xfrm>
          <a:prstGeom prst="rect">
            <a:avLst/>
          </a:prstGeom>
          <a:noFill/>
        </p:spPr>
        <p:txBody>
          <a:bodyPr wrap="square" anchor="t" lIns="45720" rIns="45720" tIns="18288" bIns="18288">
            <a:spAutoFit/>
          </a:bodyPr>
          <a:lstStyle/>
          <a:p>
            <a:r>
              <a:rPr sz="1200" b="1" i="0">
                <a:solidFill>
                  <a:srgbClr val="D9363E"/>
                </a:solidFill>
                <a:latin typeface="Arial"/>
              </a:rPr>
              <a:t>YOUR MISSION</a:t>
            </a:r>
          </a:p>
        </p:txBody>
      </p:sp>
      <p:sp>
        <p:nvSpPr>
          <p:cNvPr id="16" name="TextBox 15"/>
          <p:cNvSpPr txBox="1"/>
          <p:nvPr/>
        </p:nvSpPr>
        <p:spPr>
          <a:xfrm>
            <a:off x="868680" y="4562856"/>
            <a:ext cx="6720840" cy="502920"/>
          </a:xfrm>
          <a:prstGeom prst="rect">
            <a:avLst/>
          </a:prstGeom>
          <a:noFill/>
        </p:spPr>
        <p:txBody>
          <a:bodyPr wrap="square" anchor="t" lIns="45720" rIns="45720" tIns="18288" bIns="18288">
            <a:spAutoFit/>
          </a:bodyPr>
          <a:lstStyle/>
          <a:p>
            <a:r>
              <a:rPr sz="2200" b="1" i="0">
                <a:solidFill>
                  <a:srgbClr val="8A1F25"/>
                </a:solidFill>
                <a:latin typeface="Arial"/>
              </a:rPr>
              <a:t>What went wrong? What’s the right answer?</a:t>
            </a:r>
          </a:p>
        </p:txBody>
      </p:sp>
      <p:pic>
        <p:nvPicPr>
          <p:cNvPr id="17" name="Picture 16" descr="facepalm.png"/>
          <p:cNvPicPr>
            <a:picLocks noChangeAspect="1"/>
          </p:cNvPicPr>
          <p:nvPr/>
        </p:nvPicPr>
        <p:blipFill>
          <a:blip r:embed="rId2"/>
          <a:stretch>
            <a:fillRect/>
          </a:stretch>
        </p:blipFill>
        <p:spPr>
          <a:xfrm>
            <a:off x="7985455" y="3249354"/>
            <a:ext cx="3931920" cy="3608645"/>
          </a:xfrm>
          <a:prstGeom prst="rect">
            <a:avLst/>
          </a:prstGeom>
        </p:spPr>
      </p:pic>
      <p:pic>
        <p:nvPicPr>
          <p:cNvPr id="18" name="Picture 17"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7/11</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2482596" cy="384048"/>
          </a:xfrm>
          <a:prstGeom prst="roundRect">
            <a:avLst>
              <a:gd name="adj" fmla="val 50000"/>
            </a:avLst>
          </a:prstGeom>
          <a:solidFill>
            <a:srgbClr val="F2C20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2A1060"/>
                </a:solidFill>
                <a:latin typeface="Arial"/>
              </a:rPr>
              <a:t>WATCH MR DJ SOLVE</a:t>
            </a:r>
          </a:p>
        </p:txBody>
      </p:sp>
      <p:sp>
        <p:nvSpPr>
          <p:cNvPr id="6" name="Rounded Rectangle 5"/>
          <p:cNvSpPr/>
          <p:nvPr/>
        </p:nvSpPr>
        <p:spPr>
          <a:xfrm>
            <a:off x="9603943" y="457200"/>
            <a:ext cx="1993391"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Copy the steps</a:t>
            </a:r>
          </a:p>
        </p:txBody>
      </p:sp>
      <p:sp>
        <p:nvSpPr>
          <p:cNvPr id="7" name="TextBox 6"/>
          <p:cNvSpPr txBox="1"/>
          <p:nvPr/>
        </p:nvSpPr>
        <p:spPr>
          <a:xfrm>
            <a:off x="658368" y="1024128"/>
            <a:ext cx="7132320" cy="822960"/>
          </a:xfrm>
          <a:prstGeom prst="rect">
            <a:avLst/>
          </a:prstGeom>
          <a:noFill/>
        </p:spPr>
        <p:txBody>
          <a:bodyPr wrap="square" anchor="ctr" lIns="45720" rIns="45720" tIns="18288" bIns="18288">
            <a:spAutoFit/>
          </a:bodyPr>
          <a:lstStyle/>
          <a:p>
            <a:r>
              <a:rPr sz="2800" b="1" i="0">
                <a:solidFill>
                  <a:srgbClr val="2A1060"/>
                </a:solidFill>
                <a:latin typeface="Arial"/>
              </a:rPr>
              <a:t>How many litres would fill it?</a:t>
            </a:r>
          </a:p>
        </p:txBody>
      </p:sp>
      <p:sp>
        <p:nvSpPr>
          <p:cNvPr id="8" name="Rounded Rectangle 7"/>
          <p:cNvSpPr/>
          <p:nvPr/>
        </p:nvSpPr>
        <p:spPr>
          <a:xfrm>
            <a:off x="658368" y="19659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04672" y="20939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10" name="TextBox 9"/>
          <p:cNvSpPr txBox="1"/>
          <p:nvPr/>
        </p:nvSpPr>
        <p:spPr>
          <a:xfrm>
            <a:off x="1325880" y="20391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60 − 45 = 15.</a:t>
            </a:r>
          </a:p>
        </p:txBody>
      </p:sp>
      <p:sp>
        <p:nvSpPr>
          <p:cNvPr id="11" name="Rounded Rectangle 10"/>
          <p:cNvSpPr/>
          <p:nvPr/>
        </p:nvSpPr>
        <p:spPr>
          <a:xfrm>
            <a:off x="1874519" y="2843784"/>
            <a:ext cx="3291840" cy="566928"/>
          </a:xfrm>
          <a:prstGeom prst="roundRect">
            <a:avLst>
              <a:gd name="adj" fmla="val 25000"/>
            </a:avLst>
          </a:prstGeom>
          <a:solidFill>
            <a:srgbClr val="FFFFFF"/>
          </a:solidFill>
          <a:ln w="38100">
            <a:solidFill>
              <a:srgbClr val="7E03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2200" b="1" i="0">
                <a:solidFill>
                  <a:srgbClr val="7E03F2"/>
                </a:solidFill>
                <a:latin typeface="Arial"/>
              </a:rPr>
              <a:t>15 litres</a:t>
            </a:r>
          </a:p>
        </p:txBody>
      </p:sp>
      <p:sp>
        <p:nvSpPr>
          <p:cNvPr id="12" name="TextBox 11"/>
          <p:cNvSpPr txBox="1"/>
          <p:nvPr/>
        </p:nvSpPr>
        <p:spPr>
          <a:xfrm>
            <a:off x="658368" y="2898648"/>
            <a:ext cx="1280160" cy="457200"/>
          </a:xfrm>
          <a:prstGeom prst="rect">
            <a:avLst/>
          </a:prstGeom>
          <a:noFill/>
        </p:spPr>
        <p:txBody>
          <a:bodyPr wrap="square" anchor="t" lIns="45720" rIns="45720" tIns="18288" bIns="18288">
            <a:spAutoFit/>
          </a:bodyPr>
          <a:lstStyle/>
          <a:p>
            <a:r>
              <a:rPr sz="2200" b="1" i="0">
                <a:solidFill>
                  <a:srgbClr val="2A1060"/>
                </a:solidFill>
                <a:latin typeface="Arial"/>
              </a:rPr>
              <a:t>Answer:</a:t>
            </a:r>
          </a:p>
        </p:txBody>
      </p:sp>
      <p:pic>
        <p:nvPicPr>
          <p:cNvPr id="13" name="Picture 12" descr="showing.png"/>
          <p:cNvPicPr>
            <a:picLocks noChangeAspect="1"/>
          </p:cNvPicPr>
          <p:nvPr/>
        </p:nvPicPr>
        <p:blipFill>
          <a:blip r:embed="rId2"/>
          <a:stretch>
            <a:fillRect/>
          </a:stretch>
        </p:blipFill>
        <p:spPr>
          <a:xfrm>
            <a:off x="7985455" y="3207474"/>
            <a:ext cx="3931920" cy="3650525"/>
          </a:xfrm>
          <a:prstGeom prst="rect">
            <a:avLst/>
          </a:prstGeom>
        </p:spPr>
      </p:pic>
      <p:pic>
        <p:nvPicPr>
          <p:cNvPr id="14" name="Picture 13"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5" name="TextBox 14"/>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8/11</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DE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495044" cy="384048"/>
          </a:xfrm>
          <a:prstGeom prst="roundRect">
            <a:avLst>
              <a:gd name="adj" fmla="val 50000"/>
            </a:avLst>
          </a:prstGeom>
          <a:solidFill>
            <a:srgbClr val="7E0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YOUR TURN</a:t>
            </a:r>
          </a:p>
        </p:txBody>
      </p:sp>
      <p:sp>
        <p:nvSpPr>
          <p:cNvPr id="6" name="Rounded Rectangle 5"/>
          <p:cNvSpPr/>
          <p:nvPr/>
        </p:nvSpPr>
        <p:spPr>
          <a:xfrm>
            <a:off x="9494215" y="457200"/>
            <a:ext cx="2103120"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Whiteboards up!</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Pick your pepper!</a:t>
            </a:r>
          </a:p>
        </p:txBody>
      </p:sp>
      <p:sp>
        <p:nvSpPr>
          <p:cNvPr id="8" name="Rounded Rectangle 7"/>
          <p:cNvSpPr/>
          <p:nvPr/>
        </p:nvSpPr>
        <p:spPr>
          <a:xfrm>
            <a:off x="658368" y="2103120"/>
            <a:ext cx="3472586" cy="3977639"/>
          </a:xfrm>
          <a:prstGeom prst="roundRect">
            <a:avLst>
              <a:gd name="adj" fmla="val 10000"/>
            </a:avLst>
          </a:prstGeom>
          <a:solidFill>
            <a:srgbClr val="E8F7EC"/>
          </a:solidFill>
          <a:ln w="44450">
            <a:solidFill>
              <a:srgbClr val="1F9D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mild.png"/>
          <p:cNvPicPr>
            <a:picLocks noChangeAspect="1"/>
          </p:cNvPicPr>
          <p:nvPr/>
        </p:nvPicPr>
        <p:blipFill>
          <a:blip r:embed="rId2"/>
          <a:stretch>
            <a:fillRect/>
          </a:stretch>
        </p:blipFill>
        <p:spPr>
          <a:xfrm>
            <a:off x="886968" y="2240280"/>
            <a:ext cx="800100" cy="640080"/>
          </a:xfrm>
          <a:prstGeom prst="rect">
            <a:avLst/>
          </a:prstGeom>
        </p:spPr>
      </p:pic>
      <p:sp>
        <p:nvSpPr>
          <p:cNvPr id="10" name="Rounded Rectangle 9"/>
          <p:cNvSpPr/>
          <p:nvPr/>
        </p:nvSpPr>
        <p:spPr>
          <a:xfrm>
            <a:off x="886968" y="3127248"/>
            <a:ext cx="1545336" cy="365760"/>
          </a:xfrm>
          <a:prstGeom prst="roundRect">
            <a:avLst>
              <a:gd name="adj" fmla="val 50000"/>
            </a:avLst>
          </a:prstGeom>
          <a:solidFill>
            <a:srgbClr val="1F9D5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MILD</a:t>
            </a:r>
          </a:p>
        </p:txBody>
      </p:sp>
      <p:sp>
        <p:nvSpPr>
          <p:cNvPr id="11" name="TextBox 10"/>
          <p:cNvSpPr txBox="1"/>
          <p:nvPr/>
        </p:nvSpPr>
        <p:spPr>
          <a:xfrm>
            <a:off x="859536" y="3611880"/>
            <a:ext cx="3106826" cy="2011680"/>
          </a:xfrm>
          <a:prstGeom prst="rect">
            <a:avLst/>
          </a:prstGeom>
          <a:noFill/>
        </p:spPr>
        <p:txBody>
          <a:bodyPr wrap="square" anchor="t" lIns="45720" rIns="45720" tIns="18288" bIns="18288">
            <a:spAutoFit/>
          </a:bodyPr>
          <a:lstStyle/>
          <a:p>
            <a:r>
              <a:rPr sz="1700" b="0" i="0">
                <a:solidFill>
                  <a:srgbClr val="22123F"/>
                </a:solidFill>
                <a:latin typeface="Arial"/>
              </a:rPr>
              <a:t>Four items cost $7.25 each. Find the total.</a:t>
            </a:r>
          </a:p>
        </p:txBody>
      </p:sp>
      <p:sp>
        <p:nvSpPr>
          <p:cNvPr id="12" name="TextBox 11"/>
          <p:cNvSpPr txBox="1"/>
          <p:nvPr/>
        </p:nvSpPr>
        <p:spPr>
          <a:xfrm>
            <a:off x="859536" y="5669280"/>
            <a:ext cx="3106826" cy="320040"/>
          </a:xfrm>
          <a:prstGeom prst="rect">
            <a:avLst/>
          </a:prstGeom>
          <a:noFill/>
        </p:spPr>
        <p:txBody>
          <a:bodyPr wrap="square" anchor="t" lIns="45720" rIns="45720" tIns="18288" bIns="18288">
            <a:spAutoFit/>
          </a:bodyPr>
          <a:lstStyle/>
          <a:p>
            <a:r>
              <a:rPr sz="1200" b="1" i="0">
                <a:solidFill>
                  <a:srgbClr val="6F6589"/>
                </a:solidFill>
                <a:latin typeface="Arial"/>
              </a:rPr>
              <a:t>#1 on your practice sheet</a:t>
            </a:r>
          </a:p>
        </p:txBody>
      </p:sp>
      <p:sp>
        <p:nvSpPr>
          <p:cNvPr id="13" name="Rounded Rectangle 12"/>
          <p:cNvSpPr/>
          <p:nvPr/>
        </p:nvSpPr>
        <p:spPr>
          <a:xfrm>
            <a:off x="4359554" y="2103120"/>
            <a:ext cx="3472586" cy="3977639"/>
          </a:xfrm>
          <a:prstGeom prst="roundRect">
            <a:avLst>
              <a:gd name="adj" fmla="val 10000"/>
            </a:avLst>
          </a:prstGeom>
          <a:solidFill>
            <a:srgbClr val="FFF1E3"/>
          </a:solidFill>
          <a:ln w="44450">
            <a:solidFill>
              <a:srgbClr val="F07A1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4" name="Picture 13" descr="medium.png"/>
          <p:cNvPicPr>
            <a:picLocks noChangeAspect="1"/>
          </p:cNvPicPr>
          <p:nvPr/>
        </p:nvPicPr>
        <p:blipFill>
          <a:blip r:embed="rId3"/>
          <a:stretch>
            <a:fillRect/>
          </a:stretch>
        </p:blipFill>
        <p:spPr>
          <a:xfrm>
            <a:off x="4588154" y="2240280"/>
            <a:ext cx="777240" cy="777240"/>
          </a:xfrm>
          <a:prstGeom prst="rect">
            <a:avLst/>
          </a:prstGeom>
        </p:spPr>
      </p:pic>
      <p:sp>
        <p:nvSpPr>
          <p:cNvPr id="15" name="Rounded Rectangle 14"/>
          <p:cNvSpPr/>
          <p:nvPr/>
        </p:nvSpPr>
        <p:spPr>
          <a:xfrm>
            <a:off x="4588154" y="3127248"/>
            <a:ext cx="1746504" cy="365760"/>
          </a:xfrm>
          <a:prstGeom prst="roundRect">
            <a:avLst>
              <a:gd name="adj" fmla="val 50000"/>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MEDIUM</a:t>
            </a:r>
          </a:p>
        </p:txBody>
      </p:sp>
      <p:sp>
        <p:nvSpPr>
          <p:cNvPr id="16" name="TextBox 15"/>
          <p:cNvSpPr txBox="1"/>
          <p:nvPr/>
        </p:nvSpPr>
        <p:spPr>
          <a:xfrm>
            <a:off x="4560722" y="3611880"/>
            <a:ext cx="3106826" cy="2011680"/>
          </a:xfrm>
          <a:prstGeom prst="rect">
            <a:avLst/>
          </a:prstGeom>
          <a:noFill/>
        </p:spPr>
        <p:txBody>
          <a:bodyPr wrap="square" anchor="t" lIns="45720" rIns="45720" tIns="18288" bIns="18288">
            <a:spAutoFit/>
          </a:bodyPr>
          <a:lstStyle/>
          <a:p>
            <a:r>
              <a:rPr sz="1700" b="0" i="0">
                <a:solidFill>
                  <a:srgbClr val="22123F"/>
                </a:solidFill>
                <a:latin typeface="Arial"/>
              </a:rPr>
              <a:t>Take 10% off that total. What is the new price?</a:t>
            </a:r>
          </a:p>
        </p:txBody>
      </p:sp>
      <p:sp>
        <p:nvSpPr>
          <p:cNvPr id="17" name="TextBox 16"/>
          <p:cNvSpPr txBox="1"/>
          <p:nvPr/>
        </p:nvSpPr>
        <p:spPr>
          <a:xfrm>
            <a:off x="4560722" y="5669280"/>
            <a:ext cx="3106826" cy="320040"/>
          </a:xfrm>
          <a:prstGeom prst="rect">
            <a:avLst/>
          </a:prstGeom>
          <a:noFill/>
        </p:spPr>
        <p:txBody>
          <a:bodyPr wrap="square" anchor="t" lIns="45720" rIns="45720" tIns="18288" bIns="18288">
            <a:spAutoFit/>
          </a:bodyPr>
          <a:lstStyle/>
          <a:p>
            <a:r>
              <a:rPr sz="1200" b="1" i="0">
                <a:solidFill>
                  <a:srgbClr val="6F6589"/>
                </a:solidFill>
                <a:latin typeface="Arial"/>
              </a:rPr>
              <a:t>#3 on your practice sheet</a:t>
            </a:r>
          </a:p>
        </p:txBody>
      </p:sp>
      <p:sp>
        <p:nvSpPr>
          <p:cNvPr id="18" name="Rounded Rectangle 17"/>
          <p:cNvSpPr/>
          <p:nvPr/>
        </p:nvSpPr>
        <p:spPr>
          <a:xfrm>
            <a:off x="8060740" y="2103120"/>
            <a:ext cx="3472586" cy="3977639"/>
          </a:xfrm>
          <a:prstGeom prst="roundRect">
            <a:avLst>
              <a:gd name="adj" fmla="val 10000"/>
            </a:avLst>
          </a:prstGeom>
          <a:solidFill>
            <a:srgbClr val="FDEBEC"/>
          </a:solidFill>
          <a:ln w="44450">
            <a:solidFill>
              <a:srgbClr val="D936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9" name="Picture 18" descr="spicy.png"/>
          <p:cNvPicPr>
            <a:picLocks noChangeAspect="1"/>
          </p:cNvPicPr>
          <p:nvPr/>
        </p:nvPicPr>
        <p:blipFill>
          <a:blip r:embed="rId4"/>
          <a:stretch>
            <a:fillRect/>
          </a:stretch>
        </p:blipFill>
        <p:spPr>
          <a:xfrm>
            <a:off x="8289340" y="2240280"/>
            <a:ext cx="777240" cy="777240"/>
          </a:xfrm>
          <a:prstGeom prst="rect">
            <a:avLst/>
          </a:prstGeom>
        </p:spPr>
      </p:pic>
      <p:sp>
        <p:nvSpPr>
          <p:cNvPr id="20" name="Rounded Rectangle 19"/>
          <p:cNvSpPr/>
          <p:nvPr/>
        </p:nvSpPr>
        <p:spPr>
          <a:xfrm>
            <a:off x="8289340" y="3127248"/>
            <a:ext cx="1645920" cy="365760"/>
          </a:xfrm>
          <a:prstGeom prst="roundRect">
            <a:avLst>
              <a:gd name="adj" fmla="val 50000"/>
            </a:avLst>
          </a:prstGeom>
          <a:solidFill>
            <a:srgbClr val="D9363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SPICY</a:t>
            </a:r>
          </a:p>
        </p:txBody>
      </p:sp>
      <p:sp>
        <p:nvSpPr>
          <p:cNvPr id="21" name="TextBox 20"/>
          <p:cNvSpPr txBox="1"/>
          <p:nvPr/>
        </p:nvSpPr>
        <p:spPr>
          <a:xfrm>
            <a:off x="8261908" y="3611880"/>
            <a:ext cx="3106826" cy="2011680"/>
          </a:xfrm>
          <a:prstGeom prst="rect">
            <a:avLst/>
          </a:prstGeom>
          <a:noFill/>
        </p:spPr>
        <p:txBody>
          <a:bodyPr wrap="square" anchor="t" lIns="45720" rIns="45720" tIns="18288" bIns="18288">
            <a:spAutoFit/>
          </a:bodyPr>
          <a:lstStyle/>
          <a:p>
            <a:r>
              <a:rPr sz="1700" b="0" i="0">
                <a:solidFill>
                  <a:srgbClr val="22123F"/>
                </a:solidFill>
                <a:latin typeface="Arial"/>
              </a:rPr>
              <a:t>Is your exact answer above or below your estimate? Explain why that happened.</a:t>
            </a:r>
          </a:p>
        </p:txBody>
      </p:sp>
      <p:sp>
        <p:nvSpPr>
          <p:cNvPr id="22" name="TextBox 21"/>
          <p:cNvSpPr txBox="1"/>
          <p:nvPr/>
        </p:nvSpPr>
        <p:spPr>
          <a:xfrm>
            <a:off x="8261908" y="5669280"/>
            <a:ext cx="3106826" cy="320040"/>
          </a:xfrm>
          <a:prstGeom prst="rect">
            <a:avLst/>
          </a:prstGeom>
          <a:noFill/>
        </p:spPr>
        <p:txBody>
          <a:bodyPr wrap="square" anchor="t" lIns="45720" rIns="45720" tIns="18288" bIns="18288">
            <a:spAutoFit/>
          </a:bodyPr>
          <a:lstStyle/>
          <a:p>
            <a:r>
              <a:rPr sz="1200" b="1" i="0">
                <a:solidFill>
                  <a:srgbClr val="6F6589"/>
                </a:solidFill>
                <a:latin typeface="Arial"/>
              </a:rPr>
              <a:t>#7 on your practice sheet</a:t>
            </a:r>
          </a:p>
        </p:txBody>
      </p:sp>
      <p:pic>
        <p:nvPicPr>
          <p:cNvPr id="23" name="Picture 22" descr="apple-touch-icon.png"/>
          <p:cNvPicPr>
            <a:picLocks noChangeAspect="1"/>
          </p:cNvPicPr>
          <p:nvPr/>
        </p:nvPicPr>
        <p:blipFill>
          <a:blip r:embed="rId5"/>
          <a:stretch>
            <a:fillRect/>
          </a:stretch>
        </p:blipFill>
        <p:spPr>
          <a:xfrm>
            <a:off x="658368" y="6428232"/>
            <a:ext cx="256032" cy="256032"/>
          </a:xfrm>
          <a:prstGeom prst="rect">
            <a:avLst/>
          </a:prstGeom>
        </p:spPr>
      </p:pic>
      <p:sp>
        <p:nvSpPr>
          <p:cNvPr id="24" name="TextBox 23"/>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9/11</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ED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58368" y="457200"/>
            <a:ext cx="2112264" cy="384048"/>
          </a:xfrm>
          <a:prstGeom prst="roundRect">
            <a:avLst>
              <a:gd name="adj" fmla="val 50000"/>
            </a:avLst>
          </a:prstGeom>
          <a:solidFill>
            <a:srgbClr val="7E0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QUICK CHECK-IN</a:t>
            </a:r>
          </a:p>
        </p:txBody>
      </p:sp>
      <p:sp>
        <p:nvSpPr>
          <p:cNvPr id="4" name="Rounded Rectangle 3"/>
          <p:cNvSpPr/>
          <p:nvPr/>
        </p:nvSpPr>
        <p:spPr>
          <a:xfrm>
            <a:off x="8945575" y="457200"/>
            <a:ext cx="2651760"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Show me your fingers</a:t>
            </a:r>
          </a:p>
        </p:txBody>
      </p:sp>
      <p:sp>
        <p:nvSpPr>
          <p:cNvPr id="5" name="TextBox 4"/>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How’s it going?</a:t>
            </a:r>
          </a:p>
        </p:txBody>
      </p:sp>
      <p:sp>
        <p:nvSpPr>
          <p:cNvPr id="6" name="Rounded Rectangle 5"/>
          <p:cNvSpPr/>
          <p:nvPr/>
        </p:nvSpPr>
        <p:spPr>
          <a:xfrm>
            <a:off x="658368" y="2103120"/>
            <a:ext cx="3472586" cy="4023360"/>
          </a:xfrm>
          <a:prstGeom prst="roundRect">
            <a:avLst>
              <a:gd name="adj" fmla="val 10000"/>
            </a:avLst>
          </a:prstGeom>
          <a:solidFill>
            <a:srgbClr val="FFFFFF"/>
          </a:solidFill>
          <a:ln w="44450">
            <a:solidFill>
              <a:srgbClr val="1F9D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thumbsup.png"/>
          <p:cNvPicPr>
            <a:picLocks noChangeAspect="1"/>
          </p:cNvPicPr>
          <p:nvPr/>
        </p:nvPicPr>
        <p:blipFill>
          <a:blip r:embed="rId2"/>
          <a:stretch>
            <a:fillRect/>
          </a:stretch>
        </p:blipFill>
        <p:spPr>
          <a:xfrm>
            <a:off x="1310239" y="2240280"/>
            <a:ext cx="2168842" cy="2514600"/>
          </a:xfrm>
          <a:prstGeom prst="rect">
            <a:avLst/>
          </a:prstGeom>
        </p:spPr>
      </p:pic>
      <p:sp>
        <p:nvSpPr>
          <p:cNvPr id="8" name="TextBox 7"/>
          <p:cNvSpPr txBox="1"/>
          <p:nvPr/>
        </p:nvSpPr>
        <p:spPr>
          <a:xfrm>
            <a:off x="658368" y="4846320"/>
            <a:ext cx="3472586" cy="457200"/>
          </a:xfrm>
          <a:prstGeom prst="rect">
            <a:avLst/>
          </a:prstGeom>
          <a:noFill/>
        </p:spPr>
        <p:txBody>
          <a:bodyPr wrap="square" anchor="t" lIns="45720" rIns="45720" tIns="18288" bIns="18288">
            <a:spAutoFit/>
          </a:bodyPr>
          <a:lstStyle/>
          <a:p>
            <a:pPr algn="ctr"/>
            <a:r>
              <a:rPr sz="2600" b="1" i="0">
                <a:solidFill>
                  <a:srgbClr val="1F9D55"/>
                </a:solidFill>
                <a:latin typeface="Arial"/>
              </a:rPr>
              <a:t>3 · Got it!</a:t>
            </a:r>
          </a:p>
        </p:txBody>
      </p:sp>
      <p:sp>
        <p:nvSpPr>
          <p:cNvPr id="9" name="TextBox 8"/>
          <p:cNvSpPr txBox="1"/>
          <p:nvPr/>
        </p:nvSpPr>
        <p:spPr>
          <a:xfrm>
            <a:off x="658368"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I could teach it</a:t>
            </a:r>
          </a:p>
        </p:txBody>
      </p:sp>
      <p:sp>
        <p:nvSpPr>
          <p:cNvPr id="10" name="Rounded Rectangle 9"/>
          <p:cNvSpPr/>
          <p:nvPr/>
        </p:nvSpPr>
        <p:spPr>
          <a:xfrm>
            <a:off x="4359554" y="2103120"/>
            <a:ext cx="3472586" cy="4023360"/>
          </a:xfrm>
          <a:prstGeom prst="roundRect">
            <a:avLst>
              <a:gd name="adj" fmla="val 10000"/>
            </a:avLst>
          </a:prstGeom>
          <a:solidFill>
            <a:srgbClr val="FFFFFF"/>
          </a:solidFill>
          <a:ln w="44450">
            <a:solidFill>
              <a:srgbClr val="F07A1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wondering.png"/>
          <p:cNvPicPr>
            <a:picLocks noChangeAspect="1"/>
          </p:cNvPicPr>
          <p:nvPr/>
        </p:nvPicPr>
        <p:blipFill>
          <a:blip r:embed="rId3"/>
          <a:stretch>
            <a:fillRect/>
          </a:stretch>
        </p:blipFill>
        <p:spPr>
          <a:xfrm>
            <a:off x="5278602" y="2240280"/>
            <a:ext cx="1634490" cy="2514600"/>
          </a:xfrm>
          <a:prstGeom prst="rect">
            <a:avLst/>
          </a:prstGeom>
        </p:spPr>
      </p:pic>
      <p:sp>
        <p:nvSpPr>
          <p:cNvPr id="12" name="TextBox 11"/>
          <p:cNvSpPr txBox="1"/>
          <p:nvPr/>
        </p:nvSpPr>
        <p:spPr>
          <a:xfrm>
            <a:off x="4359554" y="4846320"/>
            <a:ext cx="3472586" cy="457200"/>
          </a:xfrm>
          <a:prstGeom prst="rect">
            <a:avLst/>
          </a:prstGeom>
          <a:noFill/>
        </p:spPr>
        <p:txBody>
          <a:bodyPr wrap="square" anchor="t" lIns="45720" rIns="45720" tIns="18288" bIns="18288">
            <a:spAutoFit/>
          </a:bodyPr>
          <a:lstStyle/>
          <a:p>
            <a:pPr algn="ctr"/>
            <a:r>
              <a:rPr sz="2600" b="1" i="0">
                <a:solidFill>
                  <a:srgbClr val="F07A10"/>
                </a:solidFill>
                <a:latin typeface="Arial"/>
              </a:rPr>
              <a:t>2 · Almost</a:t>
            </a:r>
          </a:p>
        </p:txBody>
      </p:sp>
      <p:sp>
        <p:nvSpPr>
          <p:cNvPr id="13" name="TextBox 12"/>
          <p:cNvSpPr txBox="1"/>
          <p:nvPr/>
        </p:nvSpPr>
        <p:spPr>
          <a:xfrm>
            <a:off x="4359554"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One more example, please</a:t>
            </a:r>
          </a:p>
        </p:txBody>
      </p:sp>
      <p:sp>
        <p:nvSpPr>
          <p:cNvPr id="14" name="Rounded Rectangle 13"/>
          <p:cNvSpPr/>
          <p:nvPr/>
        </p:nvSpPr>
        <p:spPr>
          <a:xfrm>
            <a:off x="8060740" y="2103120"/>
            <a:ext cx="3472586" cy="4023360"/>
          </a:xfrm>
          <a:prstGeom prst="roundRect">
            <a:avLst>
              <a:gd name="adj" fmla="val 10000"/>
            </a:avLst>
          </a:prstGeom>
          <a:solidFill>
            <a:srgbClr val="FFFFFF"/>
          </a:solidFill>
          <a:ln w="44450">
            <a:solidFill>
              <a:srgbClr val="D936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thinking.png"/>
          <p:cNvPicPr>
            <a:picLocks noChangeAspect="1"/>
          </p:cNvPicPr>
          <p:nvPr/>
        </p:nvPicPr>
        <p:blipFill>
          <a:blip r:embed="rId4"/>
          <a:stretch>
            <a:fillRect/>
          </a:stretch>
        </p:blipFill>
        <p:spPr>
          <a:xfrm>
            <a:off x="8775477" y="2240280"/>
            <a:ext cx="2043112" cy="2514600"/>
          </a:xfrm>
          <a:prstGeom prst="rect">
            <a:avLst/>
          </a:prstGeom>
        </p:spPr>
      </p:pic>
      <p:sp>
        <p:nvSpPr>
          <p:cNvPr id="16" name="TextBox 15"/>
          <p:cNvSpPr txBox="1"/>
          <p:nvPr/>
        </p:nvSpPr>
        <p:spPr>
          <a:xfrm>
            <a:off x="8060740" y="4846320"/>
            <a:ext cx="3472586" cy="457200"/>
          </a:xfrm>
          <a:prstGeom prst="rect">
            <a:avLst/>
          </a:prstGeom>
          <a:noFill/>
        </p:spPr>
        <p:txBody>
          <a:bodyPr wrap="square" anchor="t" lIns="45720" rIns="45720" tIns="18288" bIns="18288">
            <a:spAutoFit/>
          </a:bodyPr>
          <a:lstStyle/>
          <a:p>
            <a:pPr algn="ctr"/>
            <a:r>
              <a:rPr sz="2600" b="1" i="0">
                <a:solidFill>
                  <a:srgbClr val="D9363E"/>
                </a:solidFill>
                <a:latin typeface="Arial"/>
              </a:rPr>
              <a:t>1 · Not yet</a:t>
            </a:r>
          </a:p>
        </p:txBody>
      </p:sp>
      <p:sp>
        <p:nvSpPr>
          <p:cNvPr id="17" name="TextBox 16"/>
          <p:cNvSpPr txBox="1"/>
          <p:nvPr/>
        </p:nvSpPr>
        <p:spPr>
          <a:xfrm>
            <a:off x="8060740"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I need some help</a:t>
            </a:r>
          </a:p>
        </p:txBody>
      </p:sp>
      <p:pic>
        <p:nvPicPr>
          <p:cNvPr id="18" name="Picture 17" descr="apple-touch-icon.png"/>
          <p:cNvPicPr>
            <a:picLocks noChangeAspect="1"/>
          </p:cNvPicPr>
          <p:nvPr/>
        </p:nvPicPr>
        <p:blipFill>
          <a:blip r:embed="rId5"/>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10/11</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7E03F2"/>
              </a:gs>
              <a:gs pos="100000">
                <a:srgbClr val="0049D2"/>
              </a:gs>
            </a:gsLst>
            <a:lin scaled="0" ang="20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apple-touch-icon.png"/>
          <p:cNvPicPr>
            <a:picLocks noChangeAspect="1"/>
          </p:cNvPicPr>
          <p:nvPr/>
        </p:nvPicPr>
        <p:blipFill>
          <a:blip r:embed="rId2"/>
          <a:stretch>
            <a:fillRect/>
          </a:stretch>
        </p:blipFill>
        <p:spPr>
          <a:xfrm>
            <a:off x="685800" y="502920"/>
            <a:ext cx="438912" cy="438912"/>
          </a:xfrm>
          <a:prstGeom prst="rect">
            <a:avLst/>
          </a:prstGeom>
        </p:spPr>
      </p:pic>
      <p:sp>
        <p:nvSpPr>
          <p:cNvPr id="4" name="TextBox 3"/>
          <p:cNvSpPr txBox="1"/>
          <p:nvPr/>
        </p:nvSpPr>
        <p:spPr>
          <a:xfrm>
            <a:off x="1207008" y="521208"/>
            <a:ext cx="4572000" cy="411480"/>
          </a:xfrm>
          <a:prstGeom prst="rect">
            <a:avLst/>
          </a:prstGeom>
          <a:noFill/>
        </p:spPr>
        <p:txBody>
          <a:bodyPr wrap="square" anchor="t" lIns="45720" rIns="45720" tIns="18288" bIns="18288">
            <a:spAutoFit/>
          </a:bodyPr>
          <a:lstStyle/>
          <a:p>
            <a:r>
              <a:rPr sz="2200" b="1" i="0">
                <a:solidFill>
                  <a:srgbClr val="FFFFFF"/>
                </a:solidFill>
                <a:latin typeface="Arial"/>
              </a:rPr>
              <a:t>MATH WITH </a:t>
            </a:r>
            <a:r>
              <a:rPr sz="2200" b="1" i="0">
                <a:solidFill>
                  <a:srgbClr val="FCD604"/>
                </a:solidFill>
                <a:latin typeface="Arial"/>
              </a:rPr>
              <a:t>MR DJ</a:t>
            </a:r>
          </a:p>
        </p:txBody>
      </p:sp>
      <p:sp>
        <p:nvSpPr>
          <p:cNvPr id="5" name="TextBox 4"/>
          <p:cNvSpPr txBox="1"/>
          <p:nvPr/>
        </p:nvSpPr>
        <p:spPr>
          <a:xfrm>
            <a:off x="685800" y="1234440"/>
            <a:ext cx="6400800" cy="1097280"/>
          </a:xfrm>
          <a:prstGeom prst="rect">
            <a:avLst/>
          </a:prstGeom>
          <a:noFill/>
        </p:spPr>
        <p:txBody>
          <a:bodyPr wrap="square" anchor="t" lIns="45720" rIns="45720" tIns="18288" bIns="18288">
            <a:spAutoFit/>
          </a:bodyPr>
          <a:lstStyle/>
          <a:p>
            <a:r>
              <a:rPr sz="6000" b="1" i="0">
                <a:solidFill>
                  <a:srgbClr val="FFFFFF"/>
                </a:solidFill>
                <a:latin typeface="Arial"/>
              </a:rPr>
              <a:t>NOW YOU!</a:t>
            </a:r>
          </a:p>
        </p:txBody>
      </p:sp>
      <p:sp>
        <p:nvSpPr>
          <p:cNvPr id="6" name="Rounded Rectangle 5"/>
          <p:cNvSpPr/>
          <p:nvPr/>
        </p:nvSpPr>
        <p:spPr>
          <a:xfrm>
            <a:off x="658368" y="2468880"/>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41248" y="2523744"/>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Practice sheet: </a:t>
            </a:r>
            <a:r>
              <a:rPr sz="1800" b="0" i="0">
                <a:solidFill>
                  <a:srgbClr val="FFFFFF"/>
                </a:solidFill>
                <a:latin typeface="Arial"/>
              </a:rPr>
              <a:t>everyone does Mild &amp; Medium, then climb the peppers.</a:t>
            </a:r>
          </a:p>
        </p:txBody>
      </p:sp>
      <p:sp>
        <p:nvSpPr>
          <p:cNvPr id="8" name="Rounded Rectangle 7"/>
          <p:cNvSpPr/>
          <p:nvPr/>
        </p:nvSpPr>
        <p:spPr>
          <a:xfrm>
            <a:off x="658368" y="3529584"/>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41248" y="3584448"/>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Stuck? </a:t>
            </a:r>
            <a:r>
              <a:rPr sz="1800" b="0" i="0">
                <a:solidFill>
                  <a:srgbClr val="FFFFFF"/>
                </a:solidFill>
                <a:latin typeface="Arial"/>
              </a:rPr>
              <a:t>Look back at Mr DJ’s example at the top of the sheet.</a:t>
            </a:r>
          </a:p>
        </p:txBody>
      </p:sp>
      <p:sp>
        <p:nvSpPr>
          <p:cNvPr id="10" name="Rounded Rectangle 9"/>
          <p:cNvSpPr/>
          <p:nvPr/>
        </p:nvSpPr>
        <p:spPr>
          <a:xfrm>
            <a:off x="658368" y="4590288"/>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41248" y="4645152"/>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Need it again? </a:t>
            </a:r>
            <a:r>
              <a:rPr sz="1800" b="0" i="0">
                <a:solidFill>
                  <a:srgbClr val="FFFFFF"/>
                </a:solidFill>
                <a:latin typeface="Arial"/>
              </a:rPr>
              <a:t>Watch “How to Estimate With Percents” on YouTube @MathWithMrDJ</a:t>
            </a:r>
          </a:p>
        </p:txBody>
      </p:sp>
      <p:sp>
        <p:nvSpPr>
          <p:cNvPr id="12" name="Rounded Rectangle 11"/>
          <p:cNvSpPr/>
          <p:nvPr/>
        </p:nvSpPr>
        <p:spPr>
          <a:xfrm>
            <a:off x="658368" y="5650992"/>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41248" y="5705856"/>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Brain break: </a:t>
            </a:r>
            <a:r>
              <a:rPr sz="1800" b="0" i="0">
                <a:solidFill>
                  <a:srgbClr val="FFFFFF"/>
                </a:solidFill>
                <a:latin typeface="Arial"/>
              </a:rPr>
              <a:t>3 new daily puzzles at puzzles.mathwithmrdj.com</a:t>
            </a:r>
          </a:p>
        </p:txBody>
      </p:sp>
      <p:pic>
        <p:nvPicPr>
          <p:cNvPr id="14" name="Picture 13" descr="celebrate.png"/>
          <p:cNvPicPr>
            <a:picLocks noChangeAspect="1"/>
          </p:cNvPicPr>
          <p:nvPr/>
        </p:nvPicPr>
        <p:blipFill>
          <a:blip r:embed="rId3"/>
          <a:stretch>
            <a:fillRect/>
          </a:stretch>
        </p:blipFill>
        <p:spPr>
          <a:xfrm>
            <a:off x="7711135" y="3364928"/>
            <a:ext cx="4206240" cy="349307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Multi-step problems with rational numbers: Lesson Slides (Grade 7)</dc:title>
  <dc:subject/>
  <dc:creator>Math With Mr DJ</dc:creator>
  <cp:keywords/>
  <dc:description>generated using python-pptx</dc:description>
  <cp:lastModifiedBy>Steve Canny</cp:lastModifiedBy>
  <cp:revision>1</cp:revision>
  <dcterms:created xsi:type="dcterms:W3CDTF">2026-01-01T00:00:00Z</dcterms:created>
  <dcterms:modified xsi:type="dcterms:W3CDTF">2026-01-01T00:00:00Z</dcterms:modified>
  <cp:category/>
</cp:coreProperties>
</file>