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Announce the three outcomes at the start. Children who meet no-solution as a surprise mid-question assume they have made a mistake and start over.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 The routine case, with the substitution check. Insist on the check now, because it is what makes the special cases recognisable later.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[2:00] Distribution. Test both versions at x = 4 rather than asserting the rule — 18 against 14, and the missing 6 is visible. Same corrupted split as Grade 3.</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[3:30] Variables on both sides. Routine.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[4:30] THE slide. Let the x vanish and stop. Ask what 3 = 5 is telling them before supplying the words.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[6:00] Name the answer explicitly: “no solution” is a complete answer. Then test two values so it is a demonstrated fact rather than a label.</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[7:30] The other special case. The distinction from slide 5 is whether the CONSTANTS also match — that is the whole difference.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problem and the slip. Pairs: what went wrong, and what is the right answer? Take two answers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Solve it together, one step at a time. It is also the worked example at the top of the practice sheet, so students can look back at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[9:00] Three to try, one of each kind, then the exit ticket. Whiteboards: everyone tries Mild, then climbs. These are #1, #2, #5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png"/><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8 · EXPRESSIONS &amp; EQUATIONS</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5400" b="1" i="0">
                <a:solidFill>
                  <a:srgbClr val="FFFFFF"/>
                </a:solidFill>
                <a:latin typeface="Arial"/>
              </a:rPr>
              <a:t>SOLVING LINEAR EQUATIONS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solve linear equations in one variable, including cases with one solution, infinitely many solutions, or no solutions and solve linear equations with rational number coefficients, including equations whose solutions require expanding expressions using the distributive property and collecting like terms.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The usual case</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3x + 4 = 19 → 3x = 15 → x = 5.</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Check: 3(5) + 4 = 19. ✓</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Always substitute back. It costs ten seconds.</a:t>
            </a:r>
          </a:p>
        </p:txBody>
      </p:sp>
      <p:pic>
        <p:nvPicPr>
          <p:cNvPr id="17" name="Picture 16"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Distribute to EVERY term</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3(x + 2) = 3x + 6.</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NOT 3x + 2.</a:t>
            </a:r>
          </a:p>
        </p:txBody>
      </p:sp>
      <p:sp>
        <p:nvSpPr>
          <p:cNvPr id="14" name="Rounded Rectangle 13"/>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6" name="TextBox 15"/>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Test at x = 4: 18 against 14. The dropped 6 is visible.</a:t>
            </a:r>
          </a:p>
        </p:txBody>
      </p:sp>
      <p:pic>
        <p:nvPicPr>
          <p:cNvPr id="17" name="Picture 16"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x on both sides</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2x + 7 = 5x − 8</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15 = 3x, so x = 5.</a:t>
            </a:r>
          </a:p>
        </p:txBody>
      </p:sp>
      <p:pic>
        <p:nvPicPr>
          <p:cNvPr id="13" name="Picture 12"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When the x disappears</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2x + 3 = 2x + 5</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Subtract 2x: 3 = 5.</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3 = 5 is false. So NO number works.</a:t>
            </a:r>
          </a:p>
        </p:txBody>
      </p:sp>
      <p:pic>
        <p:nvPicPr>
          <p:cNvPr id="16" name="Picture 15"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4</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‘No solution’ is the answer</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Not x = 0. Not a blank.</a:t>
            </a:r>
          </a:p>
        </p:txBody>
      </p:sp>
      <p:sp>
        <p:nvSpPr>
          <p:cNvPr id="10" name="Rounded Rectangle 9"/>
          <p:cNvSpPr/>
          <p:nvPr/>
        </p:nvSpPr>
        <p:spPr>
          <a:xfrm>
            <a:off x="658368" y="2999232"/>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Try x = 0: 3 against 5. Try x = 100: 203 against 205.</a:t>
            </a:r>
          </a:p>
        </p:txBody>
      </p:sp>
      <p:sp>
        <p:nvSpPr>
          <p:cNvPr id="13" name="Rounded Rectangle 12"/>
          <p:cNvSpPr/>
          <p:nvPr/>
        </p:nvSpPr>
        <p:spPr>
          <a:xfrm>
            <a:off x="658368" y="4233672"/>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2A1060"/>
                </a:solidFill>
                <a:latin typeface="Arial"/>
              </a:rPr>
              <a:t>Never equal, whatever you put in.</a:t>
            </a:r>
          </a:p>
        </p:txBody>
      </p:sp>
      <p:pic>
        <p:nvPicPr>
          <p:cNvPr id="16" name="Picture 15"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5</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Or every number works</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4(x + 1) = 4x + 4</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Expand: 4x + 4 = 4x + 4.</a:t>
            </a:r>
          </a:p>
        </p:txBody>
      </p:sp>
      <p:sp>
        <p:nvSpPr>
          <p:cNvPr id="13" name="Rounded Rectangle 12"/>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Both sides are the SAME expression. Infinitely many solutions.</a:t>
            </a:r>
          </a:p>
        </p:txBody>
      </p:sp>
      <p:pic>
        <p:nvPicPr>
          <p:cNvPr id="16" name="Picture 15" descr="approves.png"/>
          <p:cNvPicPr>
            <a:picLocks noChangeAspect="1"/>
          </p:cNvPicPr>
          <p:nvPr/>
        </p:nvPicPr>
        <p:blipFill>
          <a:blip r:embed="rId2"/>
          <a:stretch>
            <a:fillRect/>
          </a:stretch>
        </p:blipFill>
        <p:spPr>
          <a:xfrm>
            <a:off x="7985455" y="3135472"/>
            <a:ext cx="3931920" cy="3722527"/>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1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D9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112264"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SPOT THE SLIP!</a:t>
            </a:r>
          </a:p>
        </p:txBody>
      </p:sp>
      <p:sp>
        <p:nvSpPr>
          <p:cNvPr id="6" name="Rounded Rectangle 5"/>
          <p:cNvSpPr/>
          <p:nvPr/>
        </p:nvSpPr>
        <p:spPr>
          <a:xfrm>
            <a:off x="9933127" y="457200"/>
            <a:ext cx="1664207"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400" b="1" i="0">
                <a:solidFill>
                  <a:srgbClr val="2A1060"/>
                </a:solidFill>
                <a:latin typeface="Arial"/>
              </a:rPr>
              <a:t>Something went wrong here…</a:t>
            </a:r>
          </a:p>
        </p:txBody>
      </p:sp>
      <p:sp>
        <p:nvSpPr>
          <p:cNvPr id="8" name="Rounded Rectangle 7"/>
          <p:cNvSpPr/>
          <p:nvPr/>
        </p:nvSpPr>
        <p:spPr>
          <a:xfrm>
            <a:off x="658368" y="2103120"/>
            <a:ext cx="6949440" cy="1051560"/>
          </a:xfrm>
          <a:prstGeom prst="roundRect">
            <a:avLst>
              <a:gd name="adj" fmla="val 16000"/>
            </a:avLst>
          </a:prstGeom>
          <a:solidFill>
            <a:srgbClr val="FFFFFF"/>
          </a:solidFill>
          <a:ln w="3810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2157984"/>
            <a:ext cx="6583680" cy="274320"/>
          </a:xfrm>
          <a:prstGeom prst="rect">
            <a:avLst/>
          </a:prstGeom>
          <a:noFill/>
        </p:spPr>
        <p:txBody>
          <a:bodyPr wrap="square" anchor="t" lIns="45720" rIns="45720" tIns="18288" bIns="18288">
            <a:spAutoFit/>
          </a:bodyPr>
          <a:lstStyle/>
          <a:p>
            <a:r>
              <a:rPr sz="1200" b="1" i="0">
                <a:solidFill>
                  <a:srgbClr val="D9363E"/>
                </a:solidFill>
                <a:latin typeface="Arial"/>
              </a:rPr>
              <a:t>THE PROBLEM</a:t>
            </a:r>
          </a:p>
        </p:txBody>
      </p:sp>
      <p:sp>
        <p:nvSpPr>
          <p:cNvPr id="10" name="TextBox 9"/>
          <p:cNvSpPr txBox="1"/>
          <p:nvPr/>
        </p:nvSpPr>
        <p:spPr>
          <a:xfrm>
            <a:off x="868680" y="2432304"/>
            <a:ext cx="6583680" cy="685800"/>
          </a:xfrm>
          <a:prstGeom prst="rect">
            <a:avLst/>
          </a:prstGeom>
          <a:noFill/>
        </p:spPr>
        <p:txBody>
          <a:bodyPr wrap="square" anchor="t" lIns="45720" rIns="45720" tIns="18288" bIns="18288">
            <a:spAutoFit/>
          </a:bodyPr>
          <a:lstStyle/>
          <a:p>
            <a:r>
              <a:rPr sz="2400" b="1" i="0">
                <a:solidFill>
                  <a:srgbClr val="2A1060"/>
                </a:solidFill>
                <a:latin typeface="Arial"/>
              </a:rPr>
              <a:t>Expand 6(x + 5) and 6(x − 5).</a:t>
            </a:r>
          </a:p>
        </p:txBody>
      </p:sp>
      <p:sp>
        <p:nvSpPr>
          <p:cNvPr id="11" name="Rounded Rectangle 10"/>
          <p:cNvSpPr/>
          <p:nvPr/>
        </p:nvSpPr>
        <p:spPr>
          <a:xfrm>
            <a:off x="658368" y="3291840"/>
            <a:ext cx="6949440" cy="804672"/>
          </a:xfrm>
          <a:prstGeom prst="roundRect">
            <a:avLst>
              <a:gd name="adj" fmla="val 16000"/>
            </a:avLst>
          </a:prstGeom>
          <a:solidFill>
            <a:srgbClr val="FFFFFF"/>
          </a:solidFill>
          <a:ln w="25400">
            <a:solidFill>
              <a:srgbClr val="F3C4C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3346704"/>
            <a:ext cx="6583680" cy="274320"/>
          </a:xfrm>
          <a:prstGeom prst="rect">
            <a:avLst/>
          </a:prstGeom>
          <a:noFill/>
        </p:spPr>
        <p:txBody>
          <a:bodyPr wrap="square" anchor="t" lIns="45720" rIns="45720" tIns="18288" bIns="18288">
            <a:spAutoFit/>
          </a:bodyPr>
          <a:lstStyle/>
          <a:p>
            <a:r>
              <a:rPr sz="1200" b="1" i="0">
                <a:solidFill>
                  <a:srgbClr val="D9363E"/>
                </a:solidFill>
                <a:latin typeface="Arial"/>
              </a:rPr>
              <a:t>WHAT A STUDENT DID</a:t>
            </a:r>
          </a:p>
        </p:txBody>
      </p:sp>
      <p:sp>
        <p:nvSpPr>
          <p:cNvPr id="13" name="TextBox 12"/>
          <p:cNvSpPr txBox="1"/>
          <p:nvPr/>
        </p:nvSpPr>
        <p:spPr>
          <a:xfrm>
            <a:off x="868680" y="3611880"/>
            <a:ext cx="6583680" cy="438912"/>
          </a:xfrm>
          <a:prstGeom prst="rect">
            <a:avLst/>
          </a:prstGeom>
          <a:noFill/>
        </p:spPr>
        <p:txBody>
          <a:bodyPr wrap="square" anchor="t" lIns="45720" rIns="45720" tIns="18288" bIns="18288">
            <a:spAutoFit/>
          </a:bodyPr>
          <a:lstStyle/>
          <a:p>
            <a:r>
              <a:rPr sz="1900" b="0" i="0">
                <a:solidFill>
                  <a:srgbClr val="22123F"/>
                </a:solidFill>
                <a:latin typeface="Arial"/>
              </a:rPr>
              <a:t>Answered 6x + 5 and 6x − 5.</a:t>
            </a:r>
          </a:p>
        </p:txBody>
      </p:sp>
      <p:sp>
        <p:nvSpPr>
          <p:cNvPr id="14" name="Rounded Rectangle 13"/>
          <p:cNvSpPr/>
          <p:nvPr/>
        </p:nvSpPr>
        <p:spPr>
          <a:xfrm>
            <a:off x="658368" y="4233672"/>
            <a:ext cx="7086600" cy="886968"/>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4306824"/>
            <a:ext cx="6720840" cy="274320"/>
          </a:xfrm>
          <a:prstGeom prst="rect">
            <a:avLst/>
          </a:prstGeom>
          <a:noFill/>
        </p:spPr>
        <p:txBody>
          <a:bodyPr wrap="square" anchor="t" lIns="45720" rIns="45720" tIns="18288" bIns="18288">
            <a:spAutoFit/>
          </a:bodyPr>
          <a:lstStyle/>
          <a:p>
            <a:r>
              <a:rPr sz="1200" b="1" i="0">
                <a:solidFill>
                  <a:srgbClr val="D9363E"/>
                </a:solidFill>
                <a:latin typeface="Arial"/>
              </a:rPr>
              <a:t>YOUR MISSION</a:t>
            </a:r>
          </a:p>
        </p:txBody>
      </p:sp>
      <p:sp>
        <p:nvSpPr>
          <p:cNvPr id="16" name="TextBox 15"/>
          <p:cNvSpPr txBox="1"/>
          <p:nvPr/>
        </p:nvSpPr>
        <p:spPr>
          <a:xfrm>
            <a:off x="868680" y="4562856"/>
            <a:ext cx="6720840" cy="502920"/>
          </a:xfrm>
          <a:prstGeom prst="rect">
            <a:avLst/>
          </a:prstGeom>
          <a:noFill/>
        </p:spPr>
        <p:txBody>
          <a:bodyPr wrap="square" anchor="t" lIns="45720" rIns="45720" tIns="18288" bIns="18288">
            <a:spAutoFit/>
          </a:bodyPr>
          <a:lstStyle/>
          <a:p>
            <a:r>
              <a:rPr sz="2200" b="1" i="0">
                <a:solidFill>
                  <a:srgbClr val="8A1F25"/>
                </a:solidFill>
                <a:latin typeface="Arial"/>
              </a:rPr>
              <a:t>What went wrong? What’s the right answer?</a:t>
            </a:r>
          </a:p>
        </p:txBody>
      </p:sp>
      <p:pic>
        <p:nvPicPr>
          <p:cNvPr id="17" name="Picture 16" descr="facepalm.png"/>
          <p:cNvPicPr>
            <a:picLocks noChangeAspect="1"/>
          </p:cNvPicPr>
          <p:nvPr/>
        </p:nvPicPr>
        <p:blipFill>
          <a:blip r:embed="rId2"/>
          <a:stretch>
            <a:fillRect/>
          </a:stretch>
        </p:blipFill>
        <p:spPr>
          <a:xfrm>
            <a:off x="7985455" y="3249354"/>
            <a:ext cx="3931920" cy="3608645"/>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248259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WATCH MR DJ SOLVE</a:t>
            </a:r>
          </a:p>
        </p:txBody>
      </p:sp>
      <p:sp>
        <p:nvSpPr>
          <p:cNvPr id="6" name="Rounded Rectangle 5"/>
          <p:cNvSpPr/>
          <p:nvPr/>
        </p:nvSpPr>
        <p:spPr>
          <a:xfrm>
            <a:off x="9603943" y="457200"/>
            <a:ext cx="1993391"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Copy the steps</a:t>
            </a:r>
          </a:p>
        </p:txBody>
      </p:sp>
      <p:sp>
        <p:nvSpPr>
          <p:cNvPr id="7" name="TextBox 6"/>
          <p:cNvSpPr txBox="1"/>
          <p:nvPr/>
        </p:nvSpPr>
        <p:spPr>
          <a:xfrm>
            <a:off x="658368" y="1024128"/>
            <a:ext cx="7132320" cy="822960"/>
          </a:xfrm>
          <a:prstGeom prst="rect">
            <a:avLst/>
          </a:prstGeom>
          <a:noFill/>
        </p:spPr>
        <p:txBody>
          <a:bodyPr wrap="square" anchor="ctr" lIns="45720" rIns="45720" tIns="18288" bIns="18288">
            <a:spAutoFit/>
          </a:bodyPr>
          <a:lstStyle/>
          <a:p>
            <a:r>
              <a:rPr sz="2800" b="1" i="0">
                <a:solidFill>
                  <a:srgbClr val="2A1060"/>
                </a:solidFill>
                <a:latin typeface="Arial"/>
              </a:rPr>
              <a:t>Expand 6(x + 5) and 6(x − 5).</a:t>
            </a:r>
          </a:p>
        </p:txBody>
      </p:sp>
      <p:sp>
        <p:nvSpPr>
          <p:cNvPr id="8" name="Rounded Rectangle 7"/>
          <p:cNvSpPr/>
          <p:nvPr/>
        </p:nvSpPr>
        <p:spPr>
          <a:xfrm>
            <a:off x="658368" y="19659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0939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0391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 6 reaches both terms.</a:t>
            </a:r>
          </a:p>
        </p:txBody>
      </p:sp>
      <p:sp>
        <p:nvSpPr>
          <p:cNvPr id="11" name="Rounded Rectangle 10"/>
          <p:cNvSpPr/>
          <p:nvPr/>
        </p:nvSpPr>
        <p:spPr>
          <a:xfrm>
            <a:off x="658368" y="27706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28986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28437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 sign inside travels with the term.</a:t>
            </a:r>
          </a:p>
        </p:txBody>
      </p:sp>
      <p:sp>
        <p:nvSpPr>
          <p:cNvPr id="14" name="Rounded Rectangle 13"/>
          <p:cNvSpPr/>
          <p:nvPr/>
        </p:nvSpPr>
        <p:spPr>
          <a:xfrm>
            <a:off x="1874519" y="3648456"/>
            <a:ext cx="3291840" cy="566928"/>
          </a:xfrm>
          <a:prstGeom prst="roundRect">
            <a:avLst>
              <a:gd name="adj" fmla="val 25000"/>
            </a:avLst>
          </a:prstGeom>
          <a:solidFill>
            <a:srgbClr val="FFFFFF"/>
          </a:solidFill>
          <a:ln w="38100">
            <a:solidFill>
              <a:srgbClr val="7E03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2200" b="1" i="0">
                <a:solidFill>
                  <a:srgbClr val="7E03F2"/>
                </a:solidFill>
                <a:latin typeface="Arial"/>
              </a:rPr>
              <a:t>6x + 30 and 6x − 30</a:t>
            </a:r>
          </a:p>
        </p:txBody>
      </p:sp>
      <p:sp>
        <p:nvSpPr>
          <p:cNvPr id="15" name="TextBox 14"/>
          <p:cNvSpPr txBox="1"/>
          <p:nvPr/>
        </p:nvSpPr>
        <p:spPr>
          <a:xfrm>
            <a:off x="658368" y="3703320"/>
            <a:ext cx="1280160" cy="457200"/>
          </a:xfrm>
          <a:prstGeom prst="rect">
            <a:avLst/>
          </a:prstGeom>
          <a:noFill/>
        </p:spPr>
        <p:txBody>
          <a:bodyPr wrap="square" anchor="t" lIns="45720" rIns="45720" tIns="18288" bIns="18288">
            <a:spAutoFit/>
          </a:bodyPr>
          <a:lstStyle/>
          <a:p>
            <a:r>
              <a:rPr sz="2200" b="1" i="0">
                <a:solidFill>
                  <a:srgbClr val="2A1060"/>
                </a:solidFill>
                <a:latin typeface="Arial"/>
              </a:rPr>
              <a:t>Answer:</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3472586" cy="3977639"/>
          </a:xfrm>
          <a:prstGeom prst="roundRect">
            <a:avLst>
              <a:gd name="adj" fmla="val 10000"/>
            </a:avLst>
          </a:prstGeom>
          <a:solidFill>
            <a:srgbClr val="E8F7EC"/>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ild.png"/>
          <p:cNvPicPr>
            <a:picLocks noChangeAspect="1"/>
          </p:cNvPicPr>
          <p:nvPr/>
        </p:nvPicPr>
        <p:blipFill>
          <a:blip r:embed="rId2"/>
          <a:stretch>
            <a:fillRect/>
          </a:stretch>
        </p:blipFill>
        <p:spPr>
          <a:xfrm>
            <a:off x="886968" y="2240280"/>
            <a:ext cx="800100" cy="640080"/>
          </a:xfrm>
          <a:prstGeom prst="rect">
            <a:avLst/>
          </a:prstGeom>
        </p:spPr>
      </p:pic>
      <p:sp>
        <p:nvSpPr>
          <p:cNvPr id="10" name="Rounded Rectangle 9"/>
          <p:cNvSpPr/>
          <p:nvPr/>
        </p:nvSpPr>
        <p:spPr>
          <a:xfrm>
            <a:off x="886968" y="3127248"/>
            <a:ext cx="1545336" cy="365760"/>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MILD</a:t>
            </a:r>
          </a:p>
        </p:txBody>
      </p:sp>
      <p:sp>
        <p:nvSpPr>
          <p:cNvPr id="11" name="TextBox 10"/>
          <p:cNvSpPr txBox="1"/>
          <p:nvPr/>
        </p:nvSpPr>
        <p:spPr>
          <a:xfrm>
            <a:off x="859536"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Solve 4x − 7 = 17.</a:t>
            </a:r>
          </a:p>
        </p:txBody>
      </p:sp>
      <p:sp>
        <p:nvSpPr>
          <p:cNvPr id="12" name="TextBox 11"/>
          <p:cNvSpPr txBox="1"/>
          <p:nvPr/>
        </p:nvSpPr>
        <p:spPr>
          <a:xfrm>
            <a:off x="859536"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4359554" y="2103120"/>
            <a:ext cx="3472586"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medium.png"/>
          <p:cNvPicPr>
            <a:picLocks noChangeAspect="1"/>
          </p:cNvPicPr>
          <p:nvPr/>
        </p:nvPicPr>
        <p:blipFill>
          <a:blip r:embed="rId3"/>
          <a:stretch>
            <a:fillRect/>
          </a:stretch>
        </p:blipFill>
        <p:spPr>
          <a:xfrm>
            <a:off x="4588154" y="2240280"/>
            <a:ext cx="777240" cy="777240"/>
          </a:xfrm>
          <a:prstGeom prst="rect">
            <a:avLst/>
          </a:prstGeom>
        </p:spPr>
      </p:pic>
      <p:sp>
        <p:nvSpPr>
          <p:cNvPr id="15" name="Rounded Rectangle 14"/>
          <p:cNvSpPr/>
          <p:nvPr/>
        </p:nvSpPr>
        <p:spPr>
          <a:xfrm>
            <a:off x="4588154"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6" name="TextBox 15"/>
          <p:cNvSpPr txBox="1"/>
          <p:nvPr/>
        </p:nvSpPr>
        <p:spPr>
          <a:xfrm>
            <a:off x="4560722"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Solve 3(x + 4) = 27.</a:t>
            </a:r>
          </a:p>
        </p:txBody>
      </p:sp>
      <p:sp>
        <p:nvSpPr>
          <p:cNvPr id="17" name="TextBox 16"/>
          <p:cNvSpPr txBox="1"/>
          <p:nvPr/>
        </p:nvSpPr>
        <p:spPr>
          <a:xfrm>
            <a:off x="4560722"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#2 on your practice sheet</a:t>
            </a:r>
          </a:p>
        </p:txBody>
      </p:sp>
      <p:sp>
        <p:nvSpPr>
          <p:cNvPr id="18" name="Rounded Rectangle 17"/>
          <p:cNvSpPr/>
          <p:nvPr/>
        </p:nvSpPr>
        <p:spPr>
          <a:xfrm>
            <a:off x="8060740" y="2103120"/>
            <a:ext cx="3472586"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spicy.png"/>
          <p:cNvPicPr>
            <a:picLocks noChangeAspect="1"/>
          </p:cNvPicPr>
          <p:nvPr/>
        </p:nvPicPr>
        <p:blipFill>
          <a:blip r:embed="rId4"/>
          <a:stretch>
            <a:fillRect/>
          </a:stretch>
        </p:blipFill>
        <p:spPr>
          <a:xfrm>
            <a:off x="8289340" y="2240280"/>
            <a:ext cx="777240" cy="777240"/>
          </a:xfrm>
          <a:prstGeom prst="rect">
            <a:avLst/>
          </a:prstGeom>
        </p:spPr>
      </p:pic>
      <p:sp>
        <p:nvSpPr>
          <p:cNvPr id="20" name="Rounded Rectangle 19"/>
          <p:cNvSpPr/>
          <p:nvPr/>
        </p:nvSpPr>
        <p:spPr>
          <a:xfrm>
            <a:off x="8289340"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21" name="TextBox 20"/>
          <p:cNvSpPr txBox="1"/>
          <p:nvPr/>
        </p:nvSpPr>
        <p:spPr>
          <a:xfrm>
            <a:off x="8261908" y="3611880"/>
            <a:ext cx="3106826" cy="2011680"/>
          </a:xfrm>
          <a:prstGeom prst="rect">
            <a:avLst/>
          </a:prstGeom>
          <a:noFill/>
        </p:spPr>
        <p:txBody>
          <a:bodyPr wrap="square" anchor="t" lIns="45720" rIns="45720" tIns="18288" bIns="18288">
            <a:spAutoFit/>
          </a:bodyPr>
          <a:lstStyle/>
          <a:p>
            <a:r>
              <a:rPr sz="1700" b="0" i="0">
                <a:solidFill>
                  <a:srgbClr val="22123F"/>
                </a:solidFill>
                <a:latin typeface="Arial"/>
              </a:rPr>
              <a:t>Solve 5x + 2 = 5x + 11.</a:t>
            </a:r>
          </a:p>
        </p:txBody>
      </p:sp>
      <p:sp>
        <p:nvSpPr>
          <p:cNvPr id="22" name="TextBox 21"/>
          <p:cNvSpPr txBox="1"/>
          <p:nvPr/>
        </p:nvSpPr>
        <p:spPr>
          <a:xfrm>
            <a:off x="8261908" y="5669280"/>
            <a:ext cx="3106826" cy="320040"/>
          </a:xfrm>
          <a:prstGeom prst="rect">
            <a:avLst/>
          </a:prstGeom>
          <a:noFill/>
        </p:spPr>
        <p:txBody>
          <a:bodyPr wrap="square" anchor="t" lIns="45720" rIns="45720" tIns="18288" bIns="18288">
            <a:spAutoFit/>
          </a:bodyPr>
          <a:lstStyle/>
          <a:p>
            <a:r>
              <a:rPr sz="1200" b="1" i="0">
                <a:solidFill>
                  <a:srgbClr val="6F6589"/>
                </a:solidFill>
                <a:latin typeface="Arial"/>
              </a:rPr>
              <a:t>#5 on your practice sheet</a:t>
            </a:r>
          </a:p>
        </p:txBody>
      </p:sp>
      <p:pic>
        <p:nvPicPr>
          <p:cNvPr id="23" name="Picture 22"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24" name="TextBox 23"/>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11/12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Watch “Solving Two Step Algebraic Equations: Step By Step Guide”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Solving linear equations: Lesson Slides (Grade 8)</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