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[0:00] Lead with the shape of the ANSWER. A child who does not know they are looking for two numbers will stop after one and believe they have finished.</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[1:00] Introduce the system and say plainly that both must hold at once.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[2:00] Graph both. Seeing the crossing point is what makes ‘a pair’ obvious — a point on a grid manifestly needs two coordinates.</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[3:30] Elimination. Two unknowns, two steps: find one, then substitute back for the other. Naming that structure prevents stopping halfway.</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[5:00] THE slide on checking. Offer (6,4): it satisfies x + y = 10 perfectly and fails the other. Any point on a line satisfies that line's equation, so one check is worthless.</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[6:30] Parallel. Point out that the algebra behaves exactly as it did in the one-variable lesson: the variable vanishes, the constants disagree.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[8:00] Identical lines. Same cancelling, constants agree, infinitely many. The parallel structure with the “Solving linear equations” lesson is worth saying out loud.</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[9:30] One to solve, with both checks, then the exit ticket. Whiteboards: everyone tries Mild, then climbs. These are #1, #7 on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Fingers up: 3 = got it, 2 = almost, 1 = not yet. Pull the 1s for a quick reteach while everyone else starts the practice sheet.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Launch the practice sheet. Exit ticket in the last 5–8 minutes.</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 Id="rId7" Type="http://schemas.openxmlformats.org/officeDocument/2006/relationships/image" Target="../media/image6.png"/><Relationship Id="rId8"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image" Target="../media/image1.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image" Target="../media/image1.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 Id="rId4" Type="http://schemas.openxmlformats.org/officeDocument/2006/relationships/image" Target="../media/image1.png"/><Relationship Id="rId5"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image" Target="../media/image7.png"/><Relationship Id="rId4" Type="http://schemas.openxmlformats.org/officeDocument/2006/relationships/image" Target="../media/image13.png"/><Relationship Id="rId5" Type="http://schemas.openxmlformats.org/officeDocument/2006/relationships/image" Target="../media/image1.png"/><Relationship Id="rId6"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14.png"/><Relationship Id="rId4" Type="http://schemas.openxmlformats.org/officeDocument/2006/relationships/notesSlide" Target="../notesSlides/notesSlide10.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713232" y="1417320"/>
            <a:ext cx="7315200" cy="365760"/>
          </a:xfrm>
          <a:prstGeom prst="rect">
            <a:avLst/>
          </a:prstGeom>
          <a:noFill/>
        </p:spPr>
        <p:txBody>
          <a:bodyPr wrap="square" anchor="t" lIns="45720" rIns="45720" tIns="18288" bIns="18288">
            <a:spAutoFit/>
          </a:bodyPr>
          <a:lstStyle/>
          <a:p>
            <a:r>
              <a:rPr sz="1500" b="1" i="0">
                <a:solidFill>
                  <a:srgbClr val="FCD604"/>
                </a:solidFill>
                <a:latin typeface="Arial"/>
              </a:rPr>
              <a:t>GRADE 8 · EXPRESSIONS &amp; EQUATIONS</a:t>
            </a:r>
          </a:p>
        </p:txBody>
      </p:sp>
      <p:sp>
        <p:nvSpPr>
          <p:cNvPr id="6" name="TextBox 5"/>
          <p:cNvSpPr txBox="1"/>
          <p:nvPr/>
        </p:nvSpPr>
        <p:spPr>
          <a:xfrm>
            <a:off x="685800" y="1783080"/>
            <a:ext cx="6675120" cy="2194560"/>
          </a:xfrm>
          <a:prstGeom prst="rect">
            <a:avLst/>
          </a:prstGeom>
          <a:noFill/>
        </p:spPr>
        <p:txBody>
          <a:bodyPr wrap="square" anchor="t" lIns="45720" rIns="45720" tIns="18288" bIns="18288">
            <a:spAutoFit/>
          </a:bodyPr>
          <a:lstStyle/>
          <a:p>
            <a:r>
              <a:rPr sz="5400" b="1" i="0">
                <a:solidFill>
                  <a:srgbClr val="FFFFFF"/>
                </a:solidFill>
                <a:latin typeface="Arial"/>
              </a:rPr>
              <a:t>SYSTEMS OF TWO EQUATIONS</a:t>
            </a:r>
          </a:p>
        </p:txBody>
      </p:sp>
      <p:sp>
        <p:nvSpPr>
          <p:cNvPr id="7" name="TextBox 6"/>
          <p:cNvSpPr txBox="1"/>
          <p:nvPr/>
        </p:nvSpPr>
        <p:spPr>
          <a:xfrm>
            <a:off x="713232" y="3977639"/>
            <a:ext cx="6492240" cy="914400"/>
          </a:xfrm>
          <a:prstGeom prst="rect">
            <a:avLst/>
          </a:prstGeom>
          <a:noFill/>
        </p:spPr>
        <p:txBody>
          <a:bodyPr wrap="square" anchor="t" lIns="45720" rIns="45720" tIns="18288" bIns="18288">
            <a:spAutoFit/>
          </a:bodyPr>
          <a:lstStyle/>
          <a:p>
            <a:r>
              <a:rPr sz="1800" b="1" i="0">
                <a:solidFill>
                  <a:srgbClr val="F1E8FF"/>
                </a:solidFill>
                <a:latin typeface="Arial"/>
              </a:rPr>
              <a:t>Today's goal:</a:t>
            </a:r>
            <a:r>
              <a:rPr sz="1800" b="0" i="0">
                <a:solidFill>
                  <a:srgbClr val="F1E8FF"/>
                </a:solidFill>
                <a:latin typeface="Arial"/>
              </a:rPr>
              <a:t> I can understand that solutions to a system of two linear equations correspond to points of intersection of their graphs, solve systems of two linear equations in two variables algebraically, and estimate solutions by graphing and solve real-world and mathematical problems leading to two linear equations in two variables.</a:t>
            </a:r>
          </a:p>
        </p:txBody>
      </p:sp>
      <p:pic>
        <p:nvPicPr>
          <p:cNvPr id="8" name="Picture 7" descr="mild.png"/>
          <p:cNvPicPr>
            <a:picLocks noChangeAspect="1"/>
          </p:cNvPicPr>
          <p:nvPr/>
        </p:nvPicPr>
        <p:blipFill>
          <a:blip r:embed="rId3"/>
          <a:stretch>
            <a:fillRect/>
          </a:stretch>
        </p:blipFill>
        <p:spPr>
          <a:xfrm>
            <a:off x="713232" y="5495544"/>
            <a:ext cx="708660" cy="566928"/>
          </a:xfrm>
          <a:prstGeom prst="rect">
            <a:avLst/>
          </a:prstGeom>
        </p:spPr>
      </p:pic>
      <p:sp>
        <p:nvSpPr>
          <p:cNvPr id="9" name="TextBox 8"/>
          <p:cNvSpPr txBox="1"/>
          <p:nvPr/>
        </p:nvSpPr>
        <p:spPr>
          <a:xfrm>
            <a:off x="62179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Tan</a:t>
            </a:r>
          </a:p>
        </p:txBody>
      </p:sp>
      <p:pic>
        <p:nvPicPr>
          <p:cNvPr id="10" name="Picture 9" descr="medium.png"/>
          <p:cNvPicPr>
            <a:picLocks noChangeAspect="1"/>
          </p:cNvPicPr>
          <p:nvPr/>
        </p:nvPicPr>
        <p:blipFill>
          <a:blip r:embed="rId4"/>
          <a:stretch>
            <a:fillRect/>
          </a:stretch>
        </p:blipFill>
        <p:spPr>
          <a:xfrm>
            <a:off x="1947672" y="5404104"/>
            <a:ext cx="658368" cy="658368"/>
          </a:xfrm>
          <a:prstGeom prst="rect">
            <a:avLst/>
          </a:prstGeom>
        </p:spPr>
      </p:pic>
      <p:sp>
        <p:nvSpPr>
          <p:cNvPr id="11" name="TextBox 10"/>
          <p:cNvSpPr txBox="1"/>
          <p:nvPr/>
        </p:nvSpPr>
        <p:spPr>
          <a:xfrm>
            <a:off x="185623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Digit</a:t>
            </a:r>
          </a:p>
        </p:txBody>
      </p:sp>
      <p:pic>
        <p:nvPicPr>
          <p:cNvPr id="12" name="Picture 11" descr="spicy.png"/>
          <p:cNvPicPr>
            <a:picLocks noChangeAspect="1"/>
          </p:cNvPicPr>
          <p:nvPr/>
        </p:nvPicPr>
        <p:blipFill>
          <a:blip r:embed="rId5"/>
          <a:stretch>
            <a:fillRect/>
          </a:stretch>
        </p:blipFill>
        <p:spPr>
          <a:xfrm>
            <a:off x="2999232" y="5404104"/>
            <a:ext cx="658368" cy="658368"/>
          </a:xfrm>
          <a:prstGeom prst="rect">
            <a:avLst/>
          </a:prstGeom>
        </p:spPr>
      </p:pic>
      <p:sp>
        <p:nvSpPr>
          <p:cNvPr id="13" name="TextBox 12"/>
          <p:cNvSpPr txBox="1"/>
          <p:nvPr/>
        </p:nvSpPr>
        <p:spPr>
          <a:xfrm>
            <a:off x="2907791"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Blaze</a:t>
            </a:r>
          </a:p>
        </p:txBody>
      </p:sp>
      <p:pic>
        <p:nvPicPr>
          <p:cNvPr id="14" name="Picture 13" descr="extra.png"/>
          <p:cNvPicPr>
            <a:picLocks noChangeAspect="1"/>
          </p:cNvPicPr>
          <p:nvPr/>
        </p:nvPicPr>
        <p:blipFill>
          <a:blip r:embed="rId6"/>
          <a:stretch>
            <a:fillRect/>
          </a:stretch>
        </p:blipFill>
        <p:spPr>
          <a:xfrm>
            <a:off x="4050791" y="5404104"/>
            <a:ext cx="678147" cy="658368"/>
          </a:xfrm>
          <a:prstGeom prst="rect">
            <a:avLst/>
          </a:prstGeom>
        </p:spPr>
      </p:pic>
      <p:sp>
        <p:nvSpPr>
          <p:cNvPr id="15" name="TextBox 14"/>
          <p:cNvSpPr txBox="1"/>
          <p:nvPr/>
        </p:nvSpPr>
        <p:spPr>
          <a:xfrm>
            <a:off x="3959352" y="6108192"/>
            <a:ext cx="1188720" cy="274320"/>
          </a:xfrm>
          <a:prstGeom prst="rect">
            <a:avLst/>
          </a:prstGeom>
          <a:noFill/>
        </p:spPr>
        <p:txBody>
          <a:bodyPr wrap="square" anchor="t" lIns="45720" rIns="45720" tIns="18288" bIns="18288">
            <a:spAutoFit/>
          </a:bodyPr>
          <a:lstStyle/>
          <a:p>
            <a:r>
              <a:rPr sz="1100" b="1" i="0">
                <a:solidFill>
                  <a:srgbClr val="E6DAFF"/>
                </a:solidFill>
                <a:latin typeface="Arial"/>
              </a:rPr>
              <a:t>Pi</a:t>
            </a:r>
          </a:p>
        </p:txBody>
      </p:sp>
      <p:pic>
        <p:nvPicPr>
          <p:cNvPr id="16" name="Picture 15" descr="pointing.png"/>
          <p:cNvPicPr>
            <a:picLocks noChangeAspect="1"/>
          </p:cNvPicPr>
          <p:nvPr/>
        </p:nvPicPr>
        <p:blipFill>
          <a:blip r:embed="rId7"/>
          <a:stretch>
            <a:fillRect/>
          </a:stretch>
        </p:blipFill>
        <p:spPr>
          <a:xfrm>
            <a:off x="7436815" y="2690037"/>
            <a:ext cx="4480560" cy="4167962"/>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8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98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248156" cy="384048"/>
          </a:xfrm>
          <a:prstGeom prst="roundRect">
            <a:avLst>
              <a:gd name="adj" fmla="val 50000"/>
            </a:avLst>
          </a:prstGeom>
          <a:solidFill>
            <a:srgbClr val="F2C20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2A1060"/>
                </a:solidFill>
                <a:latin typeface="Arial"/>
              </a:rPr>
              <a:t>WARM-UP</a:t>
            </a:r>
          </a:p>
        </p:txBody>
      </p:sp>
      <p:sp>
        <p:nvSpPr>
          <p:cNvPr id="6" name="Rounded Rectangle 5"/>
          <p:cNvSpPr/>
          <p:nvPr/>
        </p:nvSpPr>
        <p:spPr>
          <a:xfrm>
            <a:off x="9055303" y="457200"/>
            <a:ext cx="2542032"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Turn &amp; talk · 1 min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A system</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x + y = 10</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x − y = 4</a:t>
            </a:r>
          </a:p>
        </p:txBody>
      </p:sp>
      <p:sp>
        <p:nvSpPr>
          <p:cNvPr id="14" name="Rounded Rectangle 13"/>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TURN &amp; TALK</a:t>
            </a:r>
          </a:p>
        </p:txBody>
      </p:sp>
      <p:sp>
        <p:nvSpPr>
          <p:cNvPr id="16" name="TextBox 15"/>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Find the pair (x, y) that works in BOTH.</a:t>
            </a:r>
          </a:p>
        </p:txBody>
      </p:sp>
      <p:pic>
        <p:nvPicPr>
          <p:cNvPr id="17" name="Picture 16" descr="wondering.png"/>
          <p:cNvPicPr>
            <a:picLocks noChangeAspect="1"/>
          </p:cNvPicPr>
          <p:nvPr/>
        </p:nvPicPr>
        <p:blipFill>
          <a:blip r:embed="rId2"/>
          <a:stretch>
            <a:fillRect/>
          </a:stretch>
        </p:blipFill>
        <p:spPr>
          <a:xfrm>
            <a:off x="8588959" y="1737360"/>
            <a:ext cx="3328415" cy="5120640"/>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2/11</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1</a:t>
            </a:r>
          </a:p>
        </p:txBody>
      </p:sp>
      <p:sp>
        <p:nvSpPr>
          <p:cNvPr id="6" name="Rounded Rectangle 5"/>
          <p:cNvSpPr/>
          <p:nvPr/>
        </p:nvSpPr>
        <p:spPr>
          <a:xfrm>
            <a:off x="9713671" y="457200"/>
            <a:ext cx="1883664"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Write it down</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Graphically: the crossing point</a:t>
            </a:r>
          </a:p>
        </p:txBody>
      </p:sp>
      <p:sp>
        <p:nvSpPr>
          <p:cNvPr id="8" name="Rounded Rectangle 7"/>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10" name="TextBox 9"/>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Each equation is a line.</a:t>
            </a:r>
          </a:p>
        </p:txBody>
      </p:sp>
      <p:sp>
        <p:nvSpPr>
          <p:cNvPr id="11" name="Rounded Rectangle 10"/>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3" name="TextBox 12"/>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They cross at exactly one point: (7, 3).</a:t>
            </a:r>
          </a:p>
        </p:txBody>
      </p:sp>
      <p:sp>
        <p:nvSpPr>
          <p:cNvPr id="14" name="Rounded Rectangle 13"/>
          <p:cNvSpPr/>
          <p:nvPr/>
        </p:nvSpPr>
        <p:spPr>
          <a:xfrm>
            <a:off x="658368" y="3849624"/>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6" name="TextBox 15"/>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2A1060"/>
                </a:solidFill>
                <a:latin typeface="Arial"/>
              </a:rPr>
              <a:t>The solution is that point, not one of its numbers.</a:t>
            </a:r>
          </a:p>
        </p:txBody>
      </p:sp>
      <p:pic>
        <p:nvPicPr>
          <p:cNvPr id="17" name="Picture 16"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8" name="Picture 17"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3/11</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2</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Algebraically: eliminate</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Add them: 2x = 14, so x = 7.</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Then y = 10 − 7 = 3.</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Two steps, because there are two unknowns.</a:t>
            </a:r>
          </a:p>
        </p:txBody>
      </p:sp>
      <p:pic>
        <p:nvPicPr>
          <p:cNvPr id="16" name="Picture 15" descr="showing.png"/>
          <p:cNvPicPr>
            <a:picLocks noChangeAspect="1"/>
          </p:cNvPicPr>
          <p:nvPr/>
        </p:nvPicPr>
        <p:blipFill>
          <a:blip r:embed="rId2"/>
          <a:stretch>
            <a:fillRect/>
          </a:stretch>
        </p:blipFill>
        <p:spPr>
          <a:xfrm>
            <a:off x="7985455" y="3207474"/>
            <a:ext cx="3931920" cy="3650525"/>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4/11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DDF4E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3</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Check in BOTH</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7 + 3 = 10 ✓   7 − 3 = 4 ✓</a:t>
            </a:r>
          </a:p>
        </p:txBody>
      </p:sp>
      <p:sp>
        <p:nvSpPr>
          <p:cNvPr id="10" name="Rounded Rectangle 9"/>
          <p:cNvSpPr/>
          <p:nvPr/>
        </p:nvSpPr>
        <p:spPr>
          <a:xfrm>
            <a:off x="658368" y="3044951"/>
            <a:ext cx="7086600" cy="1271016"/>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68680" y="3118103"/>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2" name="TextBox 11"/>
          <p:cNvSpPr txBox="1"/>
          <p:nvPr/>
        </p:nvSpPr>
        <p:spPr>
          <a:xfrm>
            <a:off x="868680" y="3374135"/>
            <a:ext cx="6720840" cy="886968"/>
          </a:xfrm>
          <a:prstGeom prst="rect">
            <a:avLst/>
          </a:prstGeom>
          <a:noFill/>
        </p:spPr>
        <p:txBody>
          <a:bodyPr wrap="square" anchor="t" lIns="45720" rIns="45720" tIns="18288" bIns="18288">
            <a:spAutoFit/>
          </a:bodyPr>
          <a:lstStyle/>
          <a:p>
            <a:r>
              <a:rPr sz="2200" b="1" i="0">
                <a:solidFill>
                  <a:srgbClr val="2A1060"/>
                </a:solidFill>
                <a:latin typeface="Arial"/>
              </a:rPr>
              <a:t>(6,4) passes the first and fails the second. One check is no check.</a:t>
            </a:r>
          </a:p>
        </p:txBody>
      </p:sp>
      <p:pic>
        <p:nvPicPr>
          <p:cNvPr id="13" name="Picture 12" descr="pointing.png"/>
          <p:cNvPicPr>
            <a:picLocks noChangeAspect="1"/>
          </p:cNvPicPr>
          <p:nvPr/>
        </p:nvPicPr>
        <p:blipFill>
          <a:blip r:embed="rId2"/>
          <a:stretch>
            <a:fillRect/>
          </a:stretch>
        </p:blipFill>
        <p:spPr>
          <a:xfrm>
            <a:off x="7985455" y="3200400"/>
            <a:ext cx="3931920" cy="3657600"/>
          </a:xfrm>
          <a:prstGeom prst="rect">
            <a:avLst/>
          </a:prstGeom>
        </p:spPr>
      </p:pic>
      <p:pic>
        <p:nvPicPr>
          <p:cNvPr id="14" name="Picture 13"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5" name="TextBox 14"/>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5/11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6E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WATCH OUT!</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Parallel lines never meet</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y = 2x + 1 and y = 2x + 5.</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Equate: 1 = 5. False.</a:t>
            </a:r>
          </a:p>
        </p:txBody>
      </p:sp>
      <p:sp>
        <p:nvSpPr>
          <p:cNvPr id="13" name="Rounded Rectangle 12"/>
          <p:cNvSpPr/>
          <p:nvPr/>
        </p:nvSpPr>
        <p:spPr>
          <a:xfrm>
            <a:off x="658368" y="3849624"/>
            <a:ext cx="7086600" cy="1271016"/>
          </a:xfrm>
          <a:prstGeom prst="roundRect">
            <a:avLst>
              <a:gd name="adj" fmla="val 16000"/>
            </a:avLst>
          </a:prstGeom>
          <a:solidFill>
            <a:srgbClr val="FFE1E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D9363E"/>
                </a:solidFill>
                <a:latin typeface="Arial"/>
              </a:rPr>
              <a:t>DON’T FALL FOR IT</a:t>
            </a:r>
          </a:p>
        </p:txBody>
      </p:sp>
      <p:sp>
        <p:nvSpPr>
          <p:cNvPr id="15" name="TextBox 14"/>
          <p:cNvSpPr txBox="1"/>
          <p:nvPr/>
        </p:nvSpPr>
        <p:spPr>
          <a:xfrm>
            <a:off x="868680" y="4178808"/>
            <a:ext cx="6720840" cy="886968"/>
          </a:xfrm>
          <a:prstGeom prst="rect">
            <a:avLst/>
          </a:prstGeom>
          <a:noFill/>
        </p:spPr>
        <p:txBody>
          <a:bodyPr wrap="square" anchor="t" lIns="45720" rIns="45720" tIns="18288" bIns="18288">
            <a:spAutoFit/>
          </a:bodyPr>
          <a:lstStyle/>
          <a:p>
            <a:r>
              <a:rPr sz="2200" b="1" i="0">
                <a:solidFill>
                  <a:srgbClr val="8A1F25"/>
                </a:solidFill>
                <a:latin typeface="Arial"/>
              </a:rPr>
              <a:t>NO solution. Same signal as one-variable equations.</a:t>
            </a:r>
          </a:p>
        </p:txBody>
      </p:sp>
      <p:pic>
        <p:nvPicPr>
          <p:cNvPr id="16" name="Picture 15" descr="stop.png"/>
          <p:cNvPicPr>
            <a:picLocks noChangeAspect="1"/>
          </p:cNvPicPr>
          <p:nvPr/>
        </p:nvPicPr>
        <p:blipFill>
          <a:blip r:embed="rId2"/>
          <a:stretch>
            <a:fillRect/>
          </a:stretch>
        </p:blipFill>
        <p:spPr>
          <a:xfrm>
            <a:off x="7985455" y="3200400"/>
            <a:ext cx="3931920" cy="3657600"/>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6/11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5</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Or the same line twice</a:t>
            </a:r>
          </a:p>
        </p:txBody>
      </p:sp>
      <p:sp>
        <p:nvSpPr>
          <p:cNvPr id="7" name="Rounded Rectangle 6"/>
          <p:cNvSpPr/>
          <p:nvPr/>
        </p:nvSpPr>
        <p:spPr>
          <a:xfrm>
            <a:off x="658368" y="219456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y = 3x − 2 and 2y = 6x − 4.</a:t>
            </a:r>
          </a:p>
        </p:txBody>
      </p:sp>
      <p:sp>
        <p:nvSpPr>
          <p:cNvPr id="10" name="Rounded Rectangle 9"/>
          <p:cNvSpPr/>
          <p:nvPr/>
        </p:nvSpPr>
        <p:spPr>
          <a:xfrm>
            <a:off x="658368" y="2999232"/>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127248"/>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072384"/>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Halve the second: identical.</a:t>
            </a:r>
          </a:p>
        </p:txBody>
      </p:sp>
      <p:sp>
        <p:nvSpPr>
          <p:cNvPr id="13" name="Rounded Rectangle 12"/>
          <p:cNvSpPr/>
          <p:nvPr/>
        </p:nvSpPr>
        <p:spPr>
          <a:xfrm>
            <a:off x="658368" y="3849624"/>
            <a:ext cx="7086600" cy="886968"/>
          </a:xfrm>
          <a:prstGeom prst="roundRect">
            <a:avLst>
              <a:gd name="adj" fmla="val 16000"/>
            </a:avLst>
          </a:prstGeom>
          <a:solidFill>
            <a:srgbClr val="FCD60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68680" y="3922776"/>
            <a:ext cx="6720840" cy="274320"/>
          </a:xfrm>
          <a:prstGeom prst="rect">
            <a:avLst/>
          </a:prstGeom>
          <a:noFill/>
        </p:spPr>
        <p:txBody>
          <a:bodyPr wrap="square" anchor="t" lIns="45720" rIns="45720" tIns="18288" bIns="18288">
            <a:spAutoFit/>
          </a:bodyPr>
          <a:lstStyle/>
          <a:p>
            <a:r>
              <a:rPr sz="1200" b="1" i="0">
                <a:solidFill>
                  <a:srgbClr val="7E03F2"/>
                </a:solidFill>
                <a:latin typeface="Arial"/>
              </a:rPr>
              <a:t>REMEMBER</a:t>
            </a:r>
          </a:p>
        </p:txBody>
      </p:sp>
      <p:sp>
        <p:nvSpPr>
          <p:cNvPr id="15" name="TextBox 14"/>
          <p:cNvSpPr txBox="1"/>
          <p:nvPr/>
        </p:nvSpPr>
        <p:spPr>
          <a:xfrm>
            <a:off x="868680" y="4178808"/>
            <a:ext cx="6720840" cy="502920"/>
          </a:xfrm>
          <a:prstGeom prst="rect">
            <a:avLst/>
          </a:prstGeom>
          <a:noFill/>
        </p:spPr>
        <p:txBody>
          <a:bodyPr wrap="square" anchor="t" lIns="45720" rIns="45720" tIns="18288" bIns="18288">
            <a:spAutoFit/>
          </a:bodyPr>
          <a:lstStyle/>
          <a:p>
            <a:r>
              <a:rPr sz="2200" b="1" i="0">
                <a:solidFill>
                  <a:srgbClr val="2A1060"/>
                </a:solidFill>
                <a:latin typeface="Arial"/>
              </a:rPr>
              <a:t>They meet EVERYWHERE. Infinitely many solutions.</a:t>
            </a:r>
          </a:p>
        </p:txBody>
      </p:sp>
      <p:pic>
        <p:nvPicPr>
          <p:cNvPr id="16" name="Picture 15" descr="approves.png"/>
          <p:cNvPicPr>
            <a:picLocks noChangeAspect="1"/>
          </p:cNvPicPr>
          <p:nvPr/>
        </p:nvPicPr>
        <p:blipFill>
          <a:blip r:embed="rId2"/>
          <a:stretch>
            <a:fillRect/>
          </a:stretch>
        </p:blipFill>
        <p:spPr>
          <a:xfrm>
            <a:off x="7985455" y="3135472"/>
            <a:ext cx="3931920" cy="3722527"/>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7/11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FFEBD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618488" cy="384048"/>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BIG IDEA 6</a:t>
            </a:r>
          </a:p>
        </p:txBody>
      </p:sp>
      <p:sp>
        <p:nvSpPr>
          <p:cNvPr id="6" name="TextBox 5"/>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Remember</a:t>
            </a:r>
          </a:p>
        </p:txBody>
      </p:sp>
      <p:sp>
        <p:nvSpPr>
          <p:cNvPr id="7" name="Rounded Rectangle 6"/>
          <p:cNvSpPr/>
          <p:nvPr/>
        </p:nvSpPr>
        <p:spPr>
          <a:xfrm>
            <a:off x="658368" y="2194560"/>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804672" y="2322576"/>
            <a:ext cx="384048" cy="384048"/>
          </a:xfrm>
          <a:prstGeom prst="ellipse">
            <a:avLst/>
          </a:prstGeom>
          <a:solidFill>
            <a:srgbClr val="0049D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1</a:t>
            </a:r>
          </a:p>
        </p:txBody>
      </p:sp>
      <p:sp>
        <p:nvSpPr>
          <p:cNvPr id="9" name="TextBox 8"/>
          <p:cNvSpPr txBox="1"/>
          <p:nvPr/>
        </p:nvSpPr>
        <p:spPr>
          <a:xfrm>
            <a:off x="1325880" y="226771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The solution is where the lines meet: both coordinates.</a:t>
            </a:r>
          </a:p>
        </p:txBody>
      </p:sp>
      <p:sp>
        <p:nvSpPr>
          <p:cNvPr id="10" name="Rounded Rectangle 9"/>
          <p:cNvSpPr/>
          <p:nvPr/>
        </p:nvSpPr>
        <p:spPr>
          <a:xfrm>
            <a:off x="658368" y="3383279"/>
            <a:ext cx="7086600" cy="1060704"/>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804672" y="3511296"/>
            <a:ext cx="384048" cy="384048"/>
          </a:xfrm>
          <a:prstGeom prst="ellipse">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2</a:t>
            </a:r>
          </a:p>
        </p:txBody>
      </p:sp>
      <p:sp>
        <p:nvSpPr>
          <p:cNvPr id="12" name="TextBox 11"/>
          <p:cNvSpPr txBox="1"/>
          <p:nvPr/>
        </p:nvSpPr>
        <p:spPr>
          <a:xfrm>
            <a:off x="1325880" y="3456432"/>
            <a:ext cx="6263640" cy="950976"/>
          </a:xfrm>
          <a:prstGeom prst="rect">
            <a:avLst/>
          </a:prstGeom>
          <a:noFill/>
        </p:spPr>
        <p:txBody>
          <a:bodyPr wrap="square" anchor="ctr" lIns="45720" rIns="45720" tIns="18288" bIns="18288">
            <a:spAutoFit/>
          </a:bodyPr>
          <a:lstStyle/>
          <a:p>
            <a:r>
              <a:rPr sz="2100" b="0" i="0">
                <a:solidFill>
                  <a:srgbClr val="22123F"/>
                </a:solidFill>
                <a:latin typeface="Arial"/>
              </a:rPr>
              <a:t>Variables cancel and constants disagree → parallel, no solution.</a:t>
            </a:r>
          </a:p>
        </p:txBody>
      </p:sp>
      <p:sp>
        <p:nvSpPr>
          <p:cNvPr id="13" name="Rounded Rectangle 12"/>
          <p:cNvSpPr/>
          <p:nvPr/>
        </p:nvSpPr>
        <p:spPr>
          <a:xfrm>
            <a:off x="658368" y="4572000"/>
            <a:ext cx="7086600" cy="676656"/>
          </a:xfrm>
          <a:prstGeom prst="roundRect">
            <a:avLst>
              <a:gd name="adj" fmla="val 18000"/>
            </a:avLst>
          </a:prstGeom>
          <a:solidFill>
            <a:srgbClr val="FFFFFF"/>
          </a:solidFill>
          <a:ln w="25400">
            <a:solidFill>
              <a:srgbClr val="E6DEF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804672" y="4700016"/>
            <a:ext cx="384048" cy="384048"/>
          </a:xfrm>
          <a:prstGeom prst="ellipse">
            <a:avLst/>
          </a:prstGeom>
          <a:solidFill>
            <a:srgbClr val="1F9D5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600" b="1" i="0">
                <a:solidFill>
                  <a:srgbClr val="FFFFFF"/>
                </a:solidFill>
                <a:latin typeface="Arial"/>
              </a:rPr>
              <a:t>3</a:t>
            </a:r>
          </a:p>
        </p:txBody>
      </p:sp>
      <p:sp>
        <p:nvSpPr>
          <p:cNvPr id="15" name="TextBox 14"/>
          <p:cNvSpPr txBox="1"/>
          <p:nvPr/>
        </p:nvSpPr>
        <p:spPr>
          <a:xfrm>
            <a:off x="1325880" y="4645152"/>
            <a:ext cx="6263640" cy="566928"/>
          </a:xfrm>
          <a:prstGeom prst="rect">
            <a:avLst/>
          </a:prstGeom>
          <a:noFill/>
        </p:spPr>
        <p:txBody>
          <a:bodyPr wrap="square" anchor="ctr" lIns="45720" rIns="45720" tIns="18288" bIns="18288">
            <a:spAutoFit/>
          </a:bodyPr>
          <a:lstStyle/>
          <a:p>
            <a:r>
              <a:rPr sz="2100" b="0" i="0">
                <a:solidFill>
                  <a:srgbClr val="22123F"/>
                </a:solidFill>
                <a:latin typeface="Arial"/>
              </a:rPr>
              <a:t>Constants agree → same line, infinitely many.</a:t>
            </a:r>
          </a:p>
        </p:txBody>
      </p:sp>
      <p:pic>
        <p:nvPicPr>
          <p:cNvPr id="16" name="Picture 15" descr="pointup.png"/>
          <p:cNvPicPr>
            <a:picLocks noChangeAspect="1"/>
          </p:cNvPicPr>
          <p:nvPr/>
        </p:nvPicPr>
        <p:blipFill>
          <a:blip r:embed="rId2"/>
          <a:stretch>
            <a:fillRect/>
          </a:stretch>
        </p:blipFill>
        <p:spPr>
          <a:xfrm>
            <a:off x="7985455" y="2396246"/>
            <a:ext cx="3931920" cy="4461753"/>
          </a:xfrm>
          <a:prstGeom prst="rect">
            <a:avLst/>
          </a:prstGeom>
        </p:spPr>
      </p:pic>
      <p:pic>
        <p:nvPicPr>
          <p:cNvPr id="17" name="Picture 16" descr="apple-touch-icon.png"/>
          <p:cNvPicPr>
            <a:picLocks noChangeAspect="1"/>
          </p:cNvPicPr>
          <p:nvPr/>
        </p:nvPicPr>
        <p:blipFill>
          <a:blip r:embed="rId3"/>
          <a:stretch>
            <a:fillRect/>
          </a:stretch>
        </p:blipFill>
        <p:spPr>
          <a:xfrm>
            <a:off x="658368" y="6428232"/>
            <a:ext cx="256032" cy="256032"/>
          </a:xfrm>
          <a:prstGeom prst="rect">
            <a:avLst/>
          </a:prstGeom>
        </p:spPr>
      </p:pic>
      <p:sp>
        <p:nvSpPr>
          <p:cNvPr id="18" name="TextBox 17"/>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8/11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4983480" y="-2880360"/>
            <a:ext cx="4114800" cy="4114800"/>
          </a:xfrm>
          <a:prstGeom prst="ellipse">
            <a:avLst/>
          </a:prstGeom>
          <a:solidFill>
            <a:srgbClr val="EDE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60120" y="5394960"/>
            <a:ext cx="2468880" cy="2468880"/>
          </a:xfrm>
          <a:prstGeom prst="ellipse">
            <a:avLst/>
          </a:prstGeom>
          <a:solidFill>
            <a:srgbClr val="E3EC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ounded Rectangle 4"/>
          <p:cNvSpPr/>
          <p:nvPr/>
        </p:nvSpPr>
        <p:spPr>
          <a:xfrm>
            <a:off x="658368" y="457200"/>
            <a:ext cx="149504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YOUR TURN</a:t>
            </a:r>
          </a:p>
        </p:txBody>
      </p:sp>
      <p:sp>
        <p:nvSpPr>
          <p:cNvPr id="6" name="Rounded Rectangle 5"/>
          <p:cNvSpPr/>
          <p:nvPr/>
        </p:nvSpPr>
        <p:spPr>
          <a:xfrm>
            <a:off x="9494215" y="457200"/>
            <a:ext cx="210312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Whiteboards up!</a:t>
            </a:r>
          </a:p>
        </p:txBody>
      </p:sp>
      <p:sp>
        <p:nvSpPr>
          <p:cNvPr id="7" name="TextBox 6"/>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Pick your pepper!</a:t>
            </a:r>
          </a:p>
        </p:txBody>
      </p:sp>
      <p:sp>
        <p:nvSpPr>
          <p:cNvPr id="8" name="Rounded Rectangle 7"/>
          <p:cNvSpPr/>
          <p:nvPr/>
        </p:nvSpPr>
        <p:spPr>
          <a:xfrm>
            <a:off x="658368" y="2103120"/>
            <a:ext cx="5323179" cy="3977639"/>
          </a:xfrm>
          <a:prstGeom prst="roundRect">
            <a:avLst>
              <a:gd name="adj" fmla="val 10000"/>
            </a:avLst>
          </a:prstGeom>
          <a:solidFill>
            <a:srgbClr val="FFF1E3"/>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9" name="Picture 8" descr="medium.png"/>
          <p:cNvPicPr>
            <a:picLocks noChangeAspect="1"/>
          </p:cNvPicPr>
          <p:nvPr/>
        </p:nvPicPr>
        <p:blipFill>
          <a:blip r:embed="rId2"/>
          <a:stretch>
            <a:fillRect/>
          </a:stretch>
        </p:blipFill>
        <p:spPr>
          <a:xfrm>
            <a:off x="886968" y="2240280"/>
            <a:ext cx="777240" cy="777240"/>
          </a:xfrm>
          <a:prstGeom prst="rect">
            <a:avLst/>
          </a:prstGeom>
        </p:spPr>
      </p:pic>
      <p:sp>
        <p:nvSpPr>
          <p:cNvPr id="10" name="Rounded Rectangle 9"/>
          <p:cNvSpPr/>
          <p:nvPr/>
        </p:nvSpPr>
        <p:spPr>
          <a:xfrm>
            <a:off x="886968" y="3127248"/>
            <a:ext cx="1746504" cy="365760"/>
          </a:xfrm>
          <a:prstGeom prst="roundRect">
            <a:avLst>
              <a:gd name="adj" fmla="val 50000"/>
            </a:avLst>
          </a:prstGeom>
          <a:solidFill>
            <a:srgbClr val="F07A1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MEDIUM</a:t>
            </a:r>
          </a:p>
        </p:txBody>
      </p:sp>
      <p:sp>
        <p:nvSpPr>
          <p:cNvPr id="11" name="TextBox 10"/>
          <p:cNvSpPr txBox="1"/>
          <p:nvPr/>
        </p:nvSpPr>
        <p:spPr>
          <a:xfrm>
            <a:off x="859536" y="3611880"/>
            <a:ext cx="4957419" cy="2011680"/>
          </a:xfrm>
          <a:prstGeom prst="rect">
            <a:avLst/>
          </a:prstGeom>
          <a:noFill/>
        </p:spPr>
        <p:txBody>
          <a:bodyPr wrap="square" anchor="t" lIns="45720" rIns="45720" tIns="18288" bIns="18288">
            <a:spAutoFit/>
          </a:bodyPr>
          <a:lstStyle/>
          <a:p>
            <a:r>
              <a:rPr sz="1700" b="0" i="0">
                <a:solidFill>
                  <a:srgbClr val="22123F"/>
                </a:solidFill>
                <a:latin typeface="Arial"/>
              </a:rPr>
              <a:t>Solve x + y = 7 and x − y = 3.</a:t>
            </a:r>
          </a:p>
        </p:txBody>
      </p:sp>
      <p:sp>
        <p:nvSpPr>
          <p:cNvPr id="12" name="TextBox 11"/>
          <p:cNvSpPr txBox="1"/>
          <p:nvPr/>
        </p:nvSpPr>
        <p:spPr>
          <a:xfrm>
            <a:off x="859536" y="5669280"/>
            <a:ext cx="4957419" cy="320040"/>
          </a:xfrm>
          <a:prstGeom prst="rect">
            <a:avLst/>
          </a:prstGeom>
          <a:noFill/>
        </p:spPr>
        <p:txBody>
          <a:bodyPr wrap="square" anchor="t" lIns="45720" rIns="45720" tIns="18288" bIns="18288">
            <a:spAutoFit/>
          </a:bodyPr>
          <a:lstStyle/>
          <a:p>
            <a:r>
              <a:rPr sz="1200" b="1" i="0">
                <a:solidFill>
                  <a:srgbClr val="6F6589"/>
                </a:solidFill>
                <a:latin typeface="Arial"/>
              </a:rPr>
              <a:t>#1 on your practice sheet</a:t>
            </a:r>
          </a:p>
        </p:txBody>
      </p:sp>
      <p:sp>
        <p:nvSpPr>
          <p:cNvPr id="13" name="Rounded Rectangle 12"/>
          <p:cNvSpPr/>
          <p:nvPr/>
        </p:nvSpPr>
        <p:spPr>
          <a:xfrm>
            <a:off x="6210147" y="2103120"/>
            <a:ext cx="5323179" cy="3977639"/>
          </a:xfrm>
          <a:prstGeom prst="roundRect">
            <a:avLst>
              <a:gd name="adj" fmla="val 10000"/>
            </a:avLst>
          </a:prstGeom>
          <a:solidFill>
            <a:srgbClr val="FDEBEC"/>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4" name="Picture 13" descr="spicy.png"/>
          <p:cNvPicPr>
            <a:picLocks noChangeAspect="1"/>
          </p:cNvPicPr>
          <p:nvPr/>
        </p:nvPicPr>
        <p:blipFill>
          <a:blip r:embed="rId3"/>
          <a:stretch>
            <a:fillRect/>
          </a:stretch>
        </p:blipFill>
        <p:spPr>
          <a:xfrm>
            <a:off x="6438747" y="2240280"/>
            <a:ext cx="777240" cy="777240"/>
          </a:xfrm>
          <a:prstGeom prst="rect">
            <a:avLst/>
          </a:prstGeom>
        </p:spPr>
      </p:pic>
      <p:sp>
        <p:nvSpPr>
          <p:cNvPr id="15" name="Rounded Rectangle 14"/>
          <p:cNvSpPr/>
          <p:nvPr/>
        </p:nvSpPr>
        <p:spPr>
          <a:xfrm>
            <a:off x="6438747" y="3127248"/>
            <a:ext cx="1645920" cy="365760"/>
          </a:xfrm>
          <a:prstGeom prst="roundRect">
            <a:avLst>
              <a:gd name="adj" fmla="val 50000"/>
            </a:avLst>
          </a:prstGeom>
          <a:solidFill>
            <a:srgbClr val="D9363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SPICY</a:t>
            </a:r>
          </a:p>
        </p:txBody>
      </p:sp>
      <p:sp>
        <p:nvSpPr>
          <p:cNvPr id="16" name="TextBox 15"/>
          <p:cNvSpPr txBox="1"/>
          <p:nvPr/>
        </p:nvSpPr>
        <p:spPr>
          <a:xfrm>
            <a:off x="6411315" y="3611880"/>
            <a:ext cx="4957419" cy="2011680"/>
          </a:xfrm>
          <a:prstGeom prst="rect">
            <a:avLst/>
          </a:prstGeom>
          <a:noFill/>
        </p:spPr>
        <p:txBody>
          <a:bodyPr wrap="square" anchor="t" lIns="45720" rIns="45720" tIns="18288" bIns="18288">
            <a:spAutoFit/>
          </a:bodyPr>
          <a:lstStyle/>
          <a:p>
            <a:r>
              <a:rPr sz="1700" b="0" i="0">
                <a:solidFill>
                  <a:srgbClr val="22123F"/>
                </a:solidFill>
                <a:latin typeface="Arial"/>
              </a:rPr>
              <a:t>Explain why checking a point in only one equation is not enough.</a:t>
            </a:r>
          </a:p>
        </p:txBody>
      </p:sp>
      <p:sp>
        <p:nvSpPr>
          <p:cNvPr id="17" name="TextBox 16"/>
          <p:cNvSpPr txBox="1"/>
          <p:nvPr/>
        </p:nvSpPr>
        <p:spPr>
          <a:xfrm>
            <a:off x="6411315" y="5669280"/>
            <a:ext cx="4957419" cy="320040"/>
          </a:xfrm>
          <a:prstGeom prst="rect">
            <a:avLst/>
          </a:prstGeom>
          <a:noFill/>
        </p:spPr>
        <p:txBody>
          <a:bodyPr wrap="square" anchor="t" lIns="45720" rIns="45720" tIns="18288" bIns="18288">
            <a:spAutoFit/>
          </a:bodyPr>
          <a:lstStyle/>
          <a:p>
            <a:r>
              <a:rPr sz="1200" b="1" i="0">
                <a:solidFill>
                  <a:srgbClr val="6F6589"/>
                </a:solidFill>
                <a:latin typeface="Arial"/>
              </a:rPr>
              <a:t>#7 on your practice sheet</a:t>
            </a:r>
          </a:p>
        </p:txBody>
      </p:sp>
      <p:pic>
        <p:nvPicPr>
          <p:cNvPr id="18" name="Picture 17" descr="apple-touch-icon.png"/>
          <p:cNvPicPr>
            <a:picLocks noChangeAspect="1"/>
          </p:cNvPicPr>
          <p:nvPr/>
        </p:nvPicPr>
        <p:blipFill>
          <a:blip r:embed="rId4"/>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9/11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4ED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ounded Rectangle 2"/>
          <p:cNvSpPr/>
          <p:nvPr/>
        </p:nvSpPr>
        <p:spPr>
          <a:xfrm>
            <a:off x="658368" y="457200"/>
            <a:ext cx="2112264" cy="384048"/>
          </a:xfrm>
          <a:prstGeom prst="roundRect">
            <a:avLst>
              <a:gd name="adj" fmla="val 50000"/>
            </a:avLst>
          </a:prstGeom>
          <a:solidFill>
            <a:srgbClr val="7E0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FFFFF"/>
                </a:solidFill>
                <a:latin typeface="Arial"/>
              </a:rPr>
              <a:t>QUICK CHECK-IN</a:t>
            </a:r>
          </a:p>
        </p:txBody>
      </p:sp>
      <p:sp>
        <p:nvSpPr>
          <p:cNvPr id="4" name="Rounded Rectangle 3"/>
          <p:cNvSpPr/>
          <p:nvPr/>
        </p:nvSpPr>
        <p:spPr>
          <a:xfrm>
            <a:off x="8945575" y="457200"/>
            <a:ext cx="2651760" cy="402336"/>
          </a:xfrm>
          <a:prstGeom prst="roundRect">
            <a:avLst>
              <a:gd name="adj" fmla="val 50000"/>
            </a:avLst>
          </a:prstGeom>
          <a:solidFill>
            <a:srgbClr val="2A1060"/>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36576" bIns="36576"/>
          <a:lstStyle/>
          <a:p>
            <a:pPr algn="ctr"/>
            <a:r>
              <a:rPr sz="1300" b="1" i="0">
                <a:solidFill>
                  <a:srgbClr val="FCD604"/>
                </a:solidFill>
                <a:latin typeface="Arial"/>
              </a:rPr>
              <a:t>Show me your fingers</a:t>
            </a:r>
          </a:p>
        </p:txBody>
      </p:sp>
      <p:sp>
        <p:nvSpPr>
          <p:cNvPr id="5" name="TextBox 4"/>
          <p:cNvSpPr txBox="1"/>
          <p:nvPr/>
        </p:nvSpPr>
        <p:spPr>
          <a:xfrm>
            <a:off x="658368" y="987552"/>
            <a:ext cx="7132320" cy="1097280"/>
          </a:xfrm>
          <a:prstGeom prst="rect">
            <a:avLst/>
          </a:prstGeom>
          <a:noFill/>
        </p:spPr>
        <p:txBody>
          <a:bodyPr wrap="square" anchor="ctr" lIns="45720" rIns="45720" tIns="18288" bIns="18288">
            <a:spAutoFit/>
          </a:bodyPr>
          <a:lstStyle/>
          <a:p>
            <a:r>
              <a:rPr sz="3600" b="1" i="0">
                <a:solidFill>
                  <a:srgbClr val="2A1060"/>
                </a:solidFill>
                <a:latin typeface="Arial"/>
              </a:rPr>
              <a:t>How’s it going?</a:t>
            </a:r>
          </a:p>
        </p:txBody>
      </p:sp>
      <p:sp>
        <p:nvSpPr>
          <p:cNvPr id="6" name="Rounded Rectangle 5"/>
          <p:cNvSpPr/>
          <p:nvPr/>
        </p:nvSpPr>
        <p:spPr>
          <a:xfrm>
            <a:off x="658368" y="2103120"/>
            <a:ext cx="3472586" cy="4023360"/>
          </a:xfrm>
          <a:prstGeom prst="roundRect">
            <a:avLst>
              <a:gd name="adj" fmla="val 10000"/>
            </a:avLst>
          </a:prstGeom>
          <a:solidFill>
            <a:srgbClr val="FFFFFF"/>
          </a:solidFill>
          <a:ln w="44450">
            <a:solidFill>
              <a:srgbClr val="1F9D5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7" name="Picture 6" descr="thumbsup.png"/>
          <p:cNvPicPr>
            <a:picLocks noChangeAspect="1"/>
          </p:cNvPicPr>
          <p:nvPr/>
        </p:nvPicPr>
        <p:blipFill>
          <a:blip r:embed="rId2"/>
          <a:stretch>
            <a:fillRect/>
          </a:stretch>
        </p:blipFill>
        <p:spPr>
          <a:xfrm>
            <a:off x="1310239" y="2240280"/>
            <a:ext cx="2168842" cy="2514600"/>
          </a:xfrm>
          <a:prstGeom prst="rect">
            <a:avLst/>
          </a:prstGeom>
        </p:spPr>
      </p:pic>
      <p:sp>
        <p:nvSpPr>
          <p:cNvPr id="8" name="TextBox 7"/>
          <p:cNvSpPr txBox="1"/>
          <p:nvPr/>
        </p:nvSpPr>
        <p:spPr>
          <a:xfrm>
            <a:off x="658368" y="4846320"/>
            <a:ext cx="3472586" cy="457200"/>
          </a:xfrm>
          <a:prstGeom prst="rect">
            <a:avLst/>
          </a:prstGeom>
          <a:noFill/>
        </p:spPr>
        <p:txBody>
          <a:bodyPr wrap="square" anchor="t" lIns="45720" rIns="45720" tIns="18288" bIns="18288">
            <a:spAutoFit/>
          </a:bodyPr>
          <a:lstStyle/>
          <a:p>
            <a:pPr algn="ctr"/>
            <a:r>
              <a:rPr sz="2600" b="1" i="0">
                <a:solidFill>
                  <a:srgbClr val="1F9D55"/>
                </a:solidFill>
                <a:latin typeface="Arial"/>
              </a:rPr>
              <a:t>3 · Got it!</a:t>
            </a:r>
          </a:p>
        </p:txBody>
      </p:sp>
      <p:sp>
        <p:nvSpPr>
          <p:cNvPr id="9" name="TextBox 8"/>
          <p:cNvSpPr txBox="1"/>
          <p:nvPr/>
        </p:nvSpPr>
        <p:spPr>
          <a:xfrm>
            <a:off x="658368"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could teach it</a:t>
            </a:r>
          </a:p>
        </p:txBody>
      </p:sp>
      <p:sp>
        <p:nvSpPr>
          <p:cNvPr id="10" name="Rounded Rectangle 9"/>
          <p:cNvSpPr/>
          <p:nvPr/>
        </p:nvSpPr>
        <p:spPr>
          <a:xfrm>
            <a:off x="4359554" y="2103120"/>
            <a:ext cx="3472586" cy="4023360"/>
          </a:xfrm>
          <a:prstGeom prst="roundRect">
            <a:avLst>
              <a:gd name="adj" fmla="val 10000"/>
            </a:avLst>
          </a:prstGeom>
          <a:solidFill>
            <a:srgbClr val="FFFFFF"/>
          </a:solidFill>
          <a:ln w="44450">
            <a:solidFill>
              <a:srgbClr val="F07A1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1" name="Picture 10" descr="wondering.png"/>
          <p:cNvPicPr>
            <a:picLocks noChangeAspect="1"/>
          </p:cNvPicPr>
          <p:nvPr/>
        </p:nvPicPr>
        <p:blipFill>
          <a:blip r:embed="rId3"/>
          <a:stretch>
            <a:fillRect/>
          </a:stretch>
        </p:blipFill>
        <p:spPr>
          <a:xfrm>
            <a:off x="5278602" y="2240280"/>
            <a:ext cx="1634490" cy="2514600"/>
          </a:xfrm>
          <a:prstGeom prst="rect">
            <a:avLst/>
          </a:prstGeom>
        </p:spPr>
      </p:pic>
      <p:sp>
        <p:nvSpPr>
          <p:cNvPr id="12" name="TextBox 11"/>
          <p:cNvSpPr txBox="1"/>
          <p:nvPr/>
        </p:nvSpPr>
        <p:spPr>
          <a:xfrm>
            <a:off x="4359554" y="4846320"/>
            <a:ext cx="3472586" cy="457200"/>
          </a:xfrm>
          <a:prstGeom prst="rect">
            <a:avLst/>
          </a:prstGeom>
          <a:noFill/>
        </p:spPr>
        <p:txBody>
          <a:bodyPr wrap="square" anchor="t" lIns="45720" rIns="45720" tIns="18288" bIns="18288">
            <a:spAutoFit/>
          </a:bodyPr>
          <a:lstStyle/>
          <a:p>
            <a:pPr algn="ctr"/>
            <a:r>
              <a:rPr sz="2600" b="1" i="0">
                <a:solidFill>
                  <a:srgbClr val="F07A10"/>
                </a:solidFill>
                <a:latin typeface="Arial"/>
              </a:rPr>
              <a:t>2 · Almost</a:t>
            </a:r>
          </a:p>
        </p:txBody>
      </p:sp>
      <p:sp>
        <p:nvSpPr>
          <p:cNvPr id="13" name="TextBox 12"/>
          <p:cNvSpPr txBox="1"/>
          <p:nvPr/>
        </p:nvSpPr>
        <p:spPr>
          <a:xfrm>
            <a:off x="4359554"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One more example, please</a:t>
            </a:r>
          </a:p>
        </p:txBody>
      </p:sp>
      <p:sp>
        <p:nvSpPr>
          <p:cNvPr id="14" name="Rounded Rectangle 13"/>
          <p:cNvSpPr/>
          <p:nvPr/>
        </p:nvSpPr>
        <p:spPr>
          <a:xfrm>
            <a:off x="8060740" y="2103120"/>
            <a:ext cx="3472586" cy="4023360"/>
          </a:xfrm>
          <a:prstGeom prst="roundRect">
            <a:avLst>
              <a:gd name="adj" fmla="val 10000"/>
            </a:avLst>
          </a:prstGeom>
          <a:solidFill>
            <a:srgbClr val="FFFFFF"/>
          </a:solidFill>
          <a:ln w="44450">
            <a:solidFill>
              <a:srgbClr val="D9363E"/>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thinking.png"/>
          <p:cNvPicPr>
            <a:picLocks noChangeAspect="1"/>
          </p:cNvPicPr>
          <p:nvPr/>
        </p:nvPicPr>
        <p:blipFill>
          <a:blip r:embed="rId4"/>
          <a:stretch>
            <a:fillRect/>
          </a:stretch>
        </p:blipFill>
        <p:spPr>
          <a:xfrm>
            <a:off x="8775477" y="2240280"/>
            <a:ext cx="2043112" cy="2514600"/>
          </a:xfrm>
          <a:prstGeom prst="rect">
            <a:avLst/>
          </a:prstGeom>
        </p:spPr>
      </p:pic>
      <p:sp>
        <p:nvSpPr>
          <p:cNvPr id="16" name="TextBox 15"/>
          <p:cNvSpPr txBox="1"/>
          <p:nvPr/>
        </p:nvSpPr>
        <p:spPr>
          <a:xfrm>
            <a:off x="8060740" y="4846320"/>
            <a:ext cx="3472586" cy="457200"/>
          </a:xfrm>
          <a:prstGeom prst="rect">
            <a:avLst/>
          </a:prstGeom>
          <a:noFill/>
        </p:spPr>
        <p:txBody>
          <a:bodyPr wrap="square" anchor="t" lIns="45720" rIns="45720" tIns="18288" bIns="18288">
            <a:spAutoFit/>
          </a:bodyPr>
          <a:lstStyle/>
          <a:p>
            <a:pPr algn="ctr"/>
            <a:r>
              <a:rPr sz="2600" b="1" i="0">
                <a:solidFill>
                  <a:srgbClr val="D9363E"/>
                </a:solidFill>
                <a:latin typeface="Arial"/>
              </a:rPr>
              <a:t>1 · Not yet</a:t>
            </a:r>
          </a:p>
        </p:txBody>
      </p:sp>
      <p:sp>
        <p:nvSpPr>
          <p:cNvPr id="17" name="TextBox 16"/>
          <p:cNvSpPr txBox="1"/>
          <p:nvPr/>
        </p:nvSpPr>
        <p:spPr>
          <a:xfrm>
            <a:off x="8060740" y="5349240"/>
            <a:ext cx="3472586" cy="365760"/>
          </a:xfrm>
          <a:prstGeom prst="rect">
            <a:avLst/>
          </a:prstGeom>
          <a:noFill/>
        </p:spPr>
        <p:txBody>
          <a:bodyPr wrap="square" anchor="t" lIns="45720" rIns="45720" tIns="18288" bIns="18288">
            <a:spAutoFit/>
          </a:bodyPr>
          <a:lstStyle/>
          <a:p>
            <a:pPr algn="ctr"/>
            <a:r>
              <a:rPr sz="1600" b="0" i="0">
                <a:solidFill>
                  <a:srgbClr val="4B4266"/>
                </a:solidFill>
                <a:latin typeface="Arial"/>
              </a:rPr>
              <a:t>I need some help</a:t>
            </a:r>
          </a:p>
        </p:txBody>
      </p:sp>
      <p:pic>
        <p:nvPicPr>
          <p:cNvPr id="18" name="Picture 17" descr="apple-touch-icon.png"/>
          <p:cNvPicPr>
            <a:picLocks noChangeAspect="1"/>
          </p:cNvPicPr>
          <p:nvPr/>
        </p:nvPicPr>
        <p:blipFill>
          <a:blip r:embed="rId5"/>
          <a:stretch>
            <a:fillRect/>
          </a:stretch>
        </p:blipFill>
        <p:spPr>
          <a:xfrm>
            <a:off x="658368" y="6428232"/>
            <a:ext cx="256032" cy="256032"/>
          </a:xfrm>
          <a:prstGeom prst="rect">
            <a:avLst/>
          </a:prstGeom>
        </p:spPr>
      </p:pic>
      <p:sp>
        <p:nvSpPr>
          <p:cNvPr id="19" name="TextBox 18"/>
          <p:cNvSpPr txBox="1"/>
          <p:nvPr/>
        </p:nvSpPr>
        <p:spPr>
          <a:xfrm>
            <a:off x="969264" y="6419088"/>
            <a:ext cx="4572000" cy="274320"/>
          </a:xfrm>
          <a:prstGeom prst="rect">
            <a:avLst/>
          </a:prstGeom>
          <a:noFill/>
        </p:spPr>
        <p:txBody>
          <a:bodyPr wrap="square" anchor="t" lIns="45720" rIns="45720" tIns="18288" bIns="18288">
            <a:spAutoFit/>
          </a:bodyPr>
          <a:lstStyle/>
          <a:p>
            <a:r>
              <a:rPr sz="1100" b="0" i="0">
                <a:solidFill>
                  <a:srgbClr val="6F6589"/>
                </a:solidFill>
                <a:latin typeface="Arial"/>
              </a:rPr>
              <a:t>Math With Mr DJ · mathwithmrdj.com · 10/11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gradFill rotWithShape="1">
            <a:gsLst>
              <a:gs pos="0">
                <a:srgbClr val="7E03F2"/>
              </a:gs>
              <a:gs pos="100000">
                <a:srgbClr val="0049D2"/>
              </a:gs>
            </a:gsLst>
            <a:lin scaled="0" ang="2010000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apple-touch-icon.png"/>
          <p:cNvPicPr>
            <a:picLocks noChangeAspect="1"/>
          </p:cNvPicPr>
          <p:nvPr/>
        </p:nvPicPr>
        <p:blipFill>
          <a:blip r:embed="rId2"/>
          <a:stretch>
            <a:fillRect/>
          </a:stretch>
        </p:blipFill>
        <p:spPr>
          <a:xfrm>
            <a:off x="685800" y="502920"/>
            <a:ext cx="438912" cy="438912"/>
          </a:xfrm>
          <a:prstGeom prst="rect">
            <a:avLst/>
          </a:prstGeom>
        </p:spPr>
      </p:pic>
      <p:sp>
        <p:nvSpPr>
          <p:cNvPr id="4" name="TextBox 3"/>
          <p:cNvSpPr txBox="1"/>
          <p:nvPr/>
        </p:nvSpPr>
        <p:spPr>
          <a:xfrm>
            <a:off x="1207008" y="521208"/>
            <a:ext cx="4572000" cy="411480"/>
          </a:xfrm>
          <a:prstGeom prst="rect">
            <a:avLst/>
          </a:prstGeom>
          <a:noFill/>
        </p:spPr>
        <p:txBody>
          <a:bodyPr wrap="square" anchor="t" lIns="45720" rIns="45720" tIns="18288" bIns="18288">
            <a:spAutoFit/>
          </a:bodyPr>
          <a:lstStyle/>
          <a:p>
            <a:r>
              <a:rPr sz="2200" b="1" i="0">
                <a:solidFill>
                  <a:srgbClr val="FFFFFF"/>
                </a:solidFill>
                <a:latin typeface="Arial"/>
              </a:rPr>
              <a:t>MATH WITH </a:t>
            </a:r>
            <a:r>
              <a:rPr sz="2200" b="1" i="0">
                <a:solidFill>
                  <a:srgbClr val="FCD604"/>
                </a:solidFill>
                <a:latin typeface="Arial"/>
              </a:rPr>
              <a:t>MR DJ</a:t>
            </a:r>
          </a:p>
        </p:txBody>
      </p:sp>
      <p:sp>
        <p:nvSpPr>
          <p:cNvPr id="5" name="TextBox 4"/>
          <p:cNvSpPr txBox="1"/>
          <p:nvPr/>
        </p:nvSpPr>
        <p:spPr>
          <a:xfrm>
            <a:off x="685800" y="1234440"/>
            <a:ext cx="6400800" cy="1097280"/>
          </a:xfrm>
          <a:prstGeom prst="rect">
            <a:avLst/>
          </a:prstGeom>
          <a:noFill/>
        </p:spPr>
        <p:txBody>
          <a:bodyPr wrap="square" anchor="t" lIns="45720" rIns="45720" tIns="18288" bIns="18288">
            <a:spAutoFit/>
          </a:bodyPr>
          <a:lstStyle/>
          <a:p>
            <a:r>
              <a:rPr sz="6000" b="1" i="0">
                <a:solidFill>
                  <a:srgbClr val="FFFFFF"/>
                </a:solidFill>
                <a:latin typeface="Arial"/>
              </a:rPr>
              <a:t>NOW YOU!</a:t>
            </a:r>
          </a:p>
        </p:txBody>
      </p:sp>
      <p:sp>
        <p:nvSpPr>
          <p:cNvPr id="6" name="Rounded Rectangle 5"/>
          <p:cNvSpPr/>
          <p:nvPr/>
        </p:nvSpPr>
        <p:spPr>
          <a:xfrm>
            <a:off x="658368" y="2468880"/>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41248" y="2523744"/>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Practice sheet: </a:t>
            </a:r>
            <a:r>
              <a:rPr sz="1800" b="0" i="0">
                <a:solidFill>
                  <a:srgbClr val="FFFFFF"/>
                </a:solidFill>
                <a:latin typeface="Arial"/>
              </a:rPr>
              <a:t>everyone does Mild &amp; Medium, then climb the peppers.</a:t>
            </a:r>
          </a:p>
        </p:txBody>
      </p:sp>
      <p:sp>
        <p:nvSpPr>
          <p:cNvPr id="8" name="Rounded Rectangle 7"/>
          <p:cNvSpPr/>
          <p:nvPr/>
        </p:nvSpPr>
        <p:spPr>
          <a:xfrm>
            <a:off x="658368" y="3529584"/>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841248" y="3584448"/>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Stuck? </a:t>
            </a:r>
            <a:r>
              <a:rPr sz="1800" b="0" i="0">
                <a:solidFill>
                  <a:srgbClr val="FFFFFF"/>
                </a:solidFill>
                <a:latin typeface="Arial"/>
              </a:rPr>
              <a:t>Look back at Mr DJ’s example at the top of the sheet.</a:t>
            </a:r>
          </a:p>
        </p:txBody>
      </p:sp>
      <p:sp>
        <p:nvSpPr>
          <p:cNvPr id="10" name="Rounded Rectangle 9"/>
          <p:cNvSpPr/>
          <p:nvPr/>
        </p:nvSpPr>
        <p:spPr>
          <a:xfrm>
            <a:off x="658368" y="4590288"/>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41248" y="4645152"/>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Need it again? </a:t>
            </a:r>
            <a:r>
              <a:rPr sz="1800" b="0" i="0">
                <a:solidFill>
                  <a:srgbClr val="FFFFFF"/>
                </a:solidFill>
                <a:latin typeface="Arial"/>
              </a:rPr>
              <a:t>Step-by-step videos on YouTube @MathWithMrDJ</a:t>
            </a:r>
          </a:p>
        </p:txBody>
      </p:sp>
      <p:sp>
        <p:nvSpPr>
          <p:cNvPr id="12" name="Rounded Rectangle 11"/>
          <p:cNvSpPr/>
          <p:nvPr/>
        </p:nvSpPr>
        <p:spPr>
          <a:xfrm>
            <a:off x="658368" y="5650992"/>
            <a:ext cx="6492240" cy="932688"/>
          </a:xfrm>
          <a:prstGeom prst="roundRect">
            <a:avLst>
              <a:gd name="adj" fmla="val 20000"/>
            </a:avLst>
          </a:prstGeom>
          <a:solidFill>
            <a:srgbClr val="5E2BD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41248" y="5705856"/>
            <a:ext cx="6126480" cy="841248"/>
          </a:xfrm>
          <a:prstGeom prst="rect">
            <a:avLst/>
          </a:prstGeom>
          <a:noFill/>
        </p:spPr>
        <p:txBody>
          <a:bodyPr wrap="square" anchor="ctr" lIns="45720" rIns="45720" tIns="18288" bIns="18288">
            <a:spAutoFit/>
          </a:bodyPr>
          <a:lstStyle/>
          <a:p>
            <a:r>
              <a:rPr sz="1800" b="1" i="0">
                <a:solidFill>
                  <a:srgbClr val="FCD604"/>
                </a:solidFill>
                <a:latin typeface="Arial"/>
              </a:rPr>
              <a:t>Brain break: </a:t>
            </a:r>
            <a:r>
              <a:rPr sz="1800" b="0" i="0">
                <a:solidFill>
                  <a:srgbClr val="FFFFFF"/>
                </a:solidFill>
                <a:latin typeface="Arial"/>
              </a:rPr>
              <a:t>3 new daily puzzles at puzzles.mathwithmrdj.com</a:t>
            </a:r>
          </a:p>
        </p:txBody>
      </p:sp>
      <p:pic>
        <p:nvPicPr>
          <p:cNvPr id="14" name="Picture 13" descr="celebrate.png"/>
          <p:cNvPicPr>
            <a:picLocks noChangeAspect="1"/>
          </p:cNvPicPr>
          <p:nvPr/>
        </p:nvPicPr>
        <p:blipFill>
          <a:blip r:embed="rId3"/>
          <a:stretch>
            <a:fillRect/>
          </a:stretch>
        </p:blipFill>
        <p:spPr>
          <a:xfrm>
            <a:off x="7711135" y="3364928"/>
            <a:ext cx="4206240" cy="3493071"/>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Systems of two equations: Lesson Slides (Grade 8)</dc:title>
  <dc:subject/>
  <dc:creator>Math With Mr DJ</dc:creator>
  <cp:keywords/>
  <dc:description>generated using python-pptx</dc:description>
  <cp:lastModifiedBy>Steve Canny</cp:lastModifiedBy>
  <cp:revision>1</cp:revision>
  <dcterms:created xsi:type="dcterms:W3CDTF">2026-01-01T00:00:00Z</dcterms:created>
  <dcterms:modified xsi:type="dcterms:W3CDTF">2026-01-01T00:00:00Z</dcterms:modified>
  <cp:category/>
</cp:coreProperties>
</file>